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F934A-78F7-41F4-86C4-BF8584BD40EF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4DFC8-E8F1-4249-A64C-58F7A5DF6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5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D1735-01BF-456B-94DA-F5D2223F8CF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C6D71-82AA-48CD-9CA3-20177ACF6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446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95622-E0B9-44A3-827D-3D22DBE7A842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94306-12C7-460C-B4C2-8936FA2F2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4147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8D95C-8D30-4393-B2B8-1AA35876C088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244FB-9209-4403-B9B6-744AA0935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63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6A1BC-0F4F-4948-94CC-85A5C45CC62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00A78-D818-4C94-AD1F-DF303BFAB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2631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D194C-8A3D-4A70-ACF6-C0DD8AD7BF6C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6ED8-A168-467F-94A3-A6341B47F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765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450AD-DBE6-4F43-B059-9DF9EB8B55BD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AA9CB-0126-44E8-8D61-1A5AE30AB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3340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CD6C6-C0ED-4722-AAAE-CAF0853091AD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A657-DB23-4CBA-80CB-54E0DF9A5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31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9163D-E089-4C30-8CDF-821709221CB5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0B52-48B5-489C-A97B-C766C0971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74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4D413-6819-40D2-B035-E3B9454ECF19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10666-F349-4FFC-ACB9-019685B45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80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DE36B-0C86-4E2F-9893-3D27971FEA56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BBDB-4B86-4924-A08E-9B65423E0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631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A611C-58AA-4A35-A5D0-5225132A69BC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A68E4-C4C3-45CA-B319-6A4B6EEB1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367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DDE2-3970-49D5-AE72-4A6581B16D8E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C6D6A-32B5-408D-ACD4-3381D24F1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947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910A8-0CF9-4255-B04C-547719AE737F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D8D0F-18E0-4ED3-9948-B0B84A11E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98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D743-1FC4-4B8E-9310-D95F63E3F1E1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C841-934B-4F8B-A4DD-BA9A02239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97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4B27-BA32-4B40-AB24-7485F24E5CE4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B2DCA-5C71-482E-A24F-78C17EFA4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930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AB6B0E29-D16D-4BF5-84C3-665CA3466C85}" type="datetimeFigureOut">
              <a:rPr lang="ru-RU"/>
              <a:pPr>
                <a:defRPr/>
              </a:pPr>
              <a:t>16.09.2020</a:t>
            </a:fld>
            <a:endParaRPr lang="ru-R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0CD86C84-6960-40CB-96FF-963832922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500042"/>
            <a:ext cx="878522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b="1" i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Тема 3:</a:t>
            </a:r>
            <a:r>
              <a:rPr lang="ru-RU" sz="3600" b="1" i="1" kern="0" dirty="0" smtClean="0">
                <a:solidFill>
                  <a:srgbClr val="4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Организация</a:t>
            </a:r>
            <a:r>
              <a:rPr lang="ru-RU" sz="3600" b="1" i="1" kern="0" dirty="0">
                <a:solidFill>
                  <a:srgbClr val="4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, нормирование и оплата </a:t>
            </a:r>
            <a:r>
              <a:rPr lang="ru-RU" sz="3600" b="1" i="1" kern="0" dirty="0" smtClean="0">
                <a:solidFill>
                  <a:srgbClr val="4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0" dirty="0" smtClean="0">
                <a:solidFill>
                  <a:srgbClr val="4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Задание: сделать конспект.</a:t>
            </a:r>
            <a:endParaRPr lang="ru-RU" sz="3600" b="1" i="1" kern="0" dirty="0">
              <a:solidFill>
                <a:srgbClr val="4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58775" y="4214818"/>
            <a:ext cx="878522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40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 вижу выполненных заданий по двум темам. </a:t>
            </a:r>
            <a:r>
              <a:rPr lang="ru-RU" sz="40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За 05.09 и 12.09.</a:t>
            </a:r>
            <a:endParaRPr lang="ru-RU" sz="4000" b="1" i="1" kern="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Присылаем на почту!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injevatova1807natali@mail.ru</a:t>
            </a:r>
            <a:endParaRPr lang="ru-RU" sz="3600" b="1" i="1" kern="0" dirty="0">
              <a:solidFill>
                <a:srgbClr val="48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642350" cy="5937250"/>
          </a:xfrm>
        </p:spPr>
        <p:txBody>
          <a:bodyPr/>
          <a:lstStyle/>
          <a:p>
            <a:pPr algn="ctr">
              <a:defRPr/>
            </a:pPr>
            <a:r>
              <a:rPr lang="ru-RU" sz="2800" b="1" u="sng" dirty="0" smtClean="0"/>
              <a:t>Повременно-премиальная</a:t>
            </a:r>
            <a:r>
              <a:rPr lang="ru-RU" sz="2800" b="1" dirty="0" smtClean="0"/>
              <a:t> (З</a:t>
            </a:r>
            <a:r>
              <a:rPr lang="en-US" sz="2800" b="1" dirty="0" smtClean="0"/>
              <a:t>’</a:t>
            </a:r>
            <a:r>
              <a:rPr lang="ru-RU" sz="2800" b="1" baseline="-10000" dirty="0" smtClean="0"/>
              <a:t>раб</a:t>
            </a:r>
            <a:r>
              <a:rPr lang="ru-RU" sz="2800" b="1" dirty="0" smtClean="0"/>
              <a:t>)</a:t>
            </a:r>
            <a:r>
              <a:rPr lang="ru-RU" sz="2800" dirty="0" smtClean="0"/>
              <a:t>:</a:t>
            </a:r>
          </a:p>
          <a:p>
            <a:pPr marL="0" indent="0">
              <a:buFontTx/>
              <a:buNone/>
              <a:defRPr/>
            </a:pPr>
            <a:r>
              <a:rPr lang="ru-RU" sz="2800" dirty="0" smtClean="0"/>
              <a:t>Сочетание простой повременной оплаты труда с премированием за выполнение количественных и качественных показателей:</a:t>
            </a:r>
          </a:p>
          <a:p>
            <a:pPr algn="ctr">
              <a:buFontTx/>
              <a:buNone/>
              <a:defRPr/>
            </a:pPr>
            <a:r>
              <a:rPr lang="ru-RU" sz="2800" b="1" dirty="0" smtClean="0"/>
              <a:t>З</a:t>
            </a:r>
            <a:r>
              <a:rPr lang="en-US" sz="2800" b="1" dirty="0" smtClean="0"/>
              <a:t>’</a:t>
            </a:r>
            <a:r>
              <a:rPr lang="ru-RU" sz="2800" b="1" baseline="-10000" dirty="0" smtClean="0"/>
              <a:t>раб</a:t>
            </a:r>
            <a:r>
              <a:rPr lang="ru-RU" sz="2800" b="1" dirty="0" smtClean="0"/>
              <a:t> = (</a:t>
            </a:r>
            <a:r>
              <a:rPr lang="ru-RU" sz="2800" b="1" dirty="0" err="1" smtClean="0"/>
              <a:t>Т</a:t>
            </a:r>
            <a:r>
              <a:rPr lang="ru-RU" sz="2800" b="1" baseline="-10000" dirty="0" err="1" smtClean="0"/>
              <a:t>ч</a:t>
            </a:r>
            <a:r>
              <a:rPr lang="ru-RU" sz="2800" b="1" dirty="0" smtClean="0"/>
              <a:t>*</a:t>
            </a:r>
            <a:r>
              <a:rPr lang="ru-RU" sz="2800" b="1" dirty="0" err="1" smtClean="0"/>
              <a:t>ФРВ</a:t>
            </a:r>
            <a:r>
              <a:rPr lang="ru-RU" sz="2800" b="1" baseline="-10000" dirty="0" err="1" smtClean="0"/>
              <a:t>факт</a:t>
            </a:r>
            <a:r>
              <a:rPr lang="ru-RU" sz="2800" b="1" dirty="0" smtClean="0"/>
              <a:t>)+</a:t>
            </a:r>
            <a:r>
              <a:rPr lang="ru-RU" sz="2800" b="1" dirty="0" err="1" smtClean="0"/>
              <a:t>Пр</a:t>
            </a:r>
            <a:endParaRPr lang="ru-RU" sz="2800" b="1" dirty="0" smtClean="0"/>
          </a:p>
          <a:p>
            <a:pPr algn="ctr">
              <a:buFontTx/>
              <a:buNone/>
              <a:defRPr/>
            </a:pPr>
            <a:r>
              <a:rPr lang="ru-RU" sz="2800" i="1" dirty="0" smtClean="0"/>
              <a:t>или</a:t>
            </a:r>
          </a:p>
          <a:p>
            <a:pPr algn="ctr">
              <a:buFontTx/>
              <a:buNone/>
              <a:defRPr/>
            </a:pPr>
            <a:r>
              <a:rPr lang="ru-RU" sz="2800" b="1" dirty="0" smtClean="0"/>
              <a:t>З</a:t>
            </a:r>
            <a:r>
              <a:rPr lang="en-US" sz="2800" b="1" dirty="0" smtClean="0"/>
              <a:t>’</a:t>
            </a:r>
            <a:r>
              <a:rPr lang="ru-RU" sz="2800" b="1" baseline="-10000" dirty="0" smtClean="0"/>
              <a:t>раб</a:t>
            </a:r>
            <a:r>
              <a:rPr lang="ru-RU" sz="2800" b="1" dirty="0" smtClean="0"/>
              <a:t> = (</a:t>
            </a:r>
            <a:r>
              <a:rPr lang="ru-RU" sz="2800" b="1" dirty="0" err="1" smtClean="0"/>
              <a:t>Т</a:t>
            </a:r>
            <a:r>
              <a:rPr lang="ru-RU" sz="2800" b="1" baseline="-10000" dirty="0" err="1" smtClean="0"/>
              <a:t>ч</a:t>
            </a:r>
            <a:r>
              <a:rPr lang="ru-RU" sz="2800" b="1" dirty="0" smtClean="0"/>
              <a:t>*</a:t>
            </a:r>
            <a:r>
              <a:rPr lang="ru-RU" sz="2800" b="1" dirty="0" err="1" smtClean="0"/>
              <a:t>ФРВ</a:t>
            </a:r>
            <a:r>
              <a:rPr lang="ru-RU" sz="2800" b="1" baseline="-10000" dirty="0" err="1" smtClean="0"/>
              <a:t>факт</a:t>
            </a:r>
            <a:r>
              <a:rPr lang="ru-RU" sz="2800" b="1" dirty="0" smtClean="0"/>
              <a:t>) * (1+%Пр/100)</a:t>
            </a:r>
            <a:endParaRPr lang="ru-RU" dirty="0" smtClean="0"/>
          </a:p>
        </p:txBody>
      </p:sp>
      <p:sp>
        <p:nvSpPr>
          <p:cNvPr id="162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08725"/>
            <a:ext cx="971550" cy="549275"/>
          </a:xfrm>
          <a:prstGeom prst="actionButtonReturn">
            <a:avLst/>
          </a:prstGeom>
          <a:solidFill>
            <a:srgbClr val="FFCC66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  <p:bldP spid="1628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42350" cy="659765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2400" b="1" u="sng" dirty="0" smtClean="0"/>
              <a:t>Окладная</a:t>
            </a:r>
            <a:r>
              <a:rPr lang="ru-RU" sz="2400" dirty="0" smtClean="0"/>
              <a:t>: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Оплата труда производится по установленным должностным окладам. Система должностных окладов используется для служащих (руководителей, специалистов, служащих)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ru-RU" sz="2400" i="1" dirty="0" smtClean="0"/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2400" b="1" i="1" dirty="0" smtClean="0"/>
              <a:t>Должностной оклад</a:t>
            </a:r>
            <a:r>
              <a:rPr lang="ru-RU" sz="2400" i="1" dirty="0" smtClean="0"/>
              <a:t> </a:t>
            </a:r>
            <a:r>
              <a:rPr lang="ru-RU" sz="2400" dirty="0" smtClean="0"/>
              <a:t>— абсолютный размер заработной платы работника в месяц, устанавливаемый в соответствии с занимаемой должностью и категорией (уровнем квалификации)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ru-RU" sz="2400" dirty="0" smtClean="0"/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Окладная система оплаты труда может предусматривать премирование за количественные и качественные показатели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ru-RU" sz="2400" dirty="0" smtClean="0"/>
          </a:p>
          <a:p>
            <a:pPr algn="ctr">
              <a:lnSpc>
                <a:spcPct val="90000"/>
              </a:lnSpc>
              <a:defRPr/>
            </a:pPr>
            <a:r>
              <a:rPr lang="ru-RU" sz="2400" dirty="0" smtClean="0"/>
              <a:t>Оплата труда руководителей предприятий должна оговариваться в трудовом договоре (контракте), поэтому она получила название </a:t>
            </a:r>
            <a:r>
              <a:rPr lang="ru-RU" sz="2400" b="1" u="sng" dirty="0" smtClean="0"/>
              <a:t>контрактной</a:t>
            </a:r>
            <a:endParaRPr lang="ru-RU" sz="2400" dirty="0" smtClean="0"/>
          </a:p>
          <a:p>
            <a:pPr algn="just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Минимальный размер оплаты труда (МРОТ) - 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3000" i="1" smtClean="0"/>
              <a:t>гарантированный государством наименьший размер оплаты труда за работу в течение месяца, ниже которого не может быть установлена оплата труда работника, отработавшего полностью определенную норму рабочего времени и выполнившего свои трудовые обязанности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z="4000" b="1" i="1" dirty="0" smtClean="0">
                <a:solidFill>
                  <a:srgbClr val="420000"/>
                </a:solidFill>
              </a:rPr>
              <a:t>Нормирование труда -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497888" cy="525621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sz="3000" i="1" dirty="0" smtClean="0"/>
              <a:t>определение необходимых затрат рабочего времени на выполнение конкретного объема работ в конкретных организационно-технических условиях</a:t>
            </a:r>
          </a:p>
          <a:p>
            <a:pPr>
              <a:buFontTx/>
              <a:buNone/>
              <a:defRPr/>
            </a:pPr>
            <a:endParaRPr lang="ru-RU" dirty="0" smtClean="0"/>
          </a:p>
          <a:p>
            <a:pPr algn="just">
              <a:defRPr/>
            </a:pPr>
            <a:r>
              <a:rPr lang="ru-RU" sz="3000" b="1" dirty="0" smtClean="0"/>
              <a:t>Рабочее время </a:t>
            </a:r>
            <a:r>
              <a:rPr lang="ru-RU" sz="3000" dirty="0" smtClean="0"/>
              <a:t>– установленная законодательством продолжительность рабочего дня (недели), в течение которой работник выполняет порученную ему работу</a:t>
            </a:r>
            <a:endParaRPr lang="ru-RU" sz="3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Рабочее время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50825" y="2276475"/>
            <a:ext cx="8642350" cy="4581525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400" b="1" dirty="0" err="1" smtClean="0"/>
              <a:t>Нвр</a:t>
            </a:r>
            <a:r>
              <a:rPr lang="ru-RU" sz="2400" dirty="0" smtClean="0"/>
              <a:t> = </a:t>
            </a:r>
            <a:r>
              <a:rPr lang="ru-RU" sz="2400" dirty="0" err="1" smtClean="0"/>
              <a:t>Тпз</a:t>
            </a:r>
            <a:r>
              <a:rPr lang="ru-RU" sz="2400" dirty="0" smtClean="0"/>
              <a:t> + Топ + </a:t>
            </a:r>
            <a:r>
              <a:rPr lang="ru-RU" sz="2400" dirty="0" err="1" smtClean="0"/>
              <a:t>Тобсл</a:t>
            </a:r>
            <a:r>
              <a:rPr lang="ru-RU" sz="2400" dirty="0" smtClean="0"/>
              <a:t> + </a:t>
            </a:r>
            <a:r>
              <a:rPr lang="ru-RU" sz="2400" dirty="0" err="1" smtClean="0"/>
              <a:t>Тотд</a:t>
            </a:r>
            <a:r>
              <a:rPr lang="ru-RU" sz="2400" dirty="0" smtClean="0"/>
              <a:t> + </a:t>
            </a:r>
            <a:r>
              <a:rPr lang="ru-RU" sz="2400" dirty="0" err="1" smtClean="0"/>
              <a:t>Тпт</a:t>
            </a:r>
            <a:endParaRPr lang="ru-RU" sz="2400" dirty="0" smtClean="0"/>
          </a:p>
          <a:p>
            <a:pPr marL="0" indent="0" algn="just">
              <a:buFontTx/>
              <a:buNone/>
              <a:defRPr/>
            </a:pPr>
            <a:endParaRPr lang="ru-RU" sz="1200" dirty="0" smtClean="0"/>
          </a:p>
          <a:p>
            <a:pPr marL="0" indent="0" algn="just">
              <a:buFontTx/>
              <a:buNone/>
              <a:defRPr/>
            </a:pPr>
            <a:r>
              <a:rPr lang="ru-RU" sz="1800" b="1" dirty="0" err="1" smtClean="0"/>
              <a:t>Нвр</a:t>
            </a:r>
            <a:r>
              <a:rPr lang="ru-RU" sz="1800" dirty="0" smtClean="0"/>
              <a:t> – норма времени для выполнения работы;</a:t>
            </a:r>
          </a:p>
          <a:p>
            <a:pPr marL="0" indent="0" algn="just">
              <a:buFontTx/>
              <a:buNone/>
              <a:defRPr/>
            </a:pPr>
            <a:r>
              <a:rPr lang="ru-RU" sz="1800" dirty="0" err="1" smtClean="0"/>
              <a:t>Тпз</a:t>
            </a:r>
            <a:r>
              <a:rPr lang="ru-RU" sz="1800" dirty="0" smtClean="0"/>
              <a:t> – подготовительно-заключительное время – </a:t>
            </a:r>
            <a:r>
              <a:rPr lang="ru-RU" sz="1800" dirty="0" err="1" smtClean="0"/>
              <a:t>время</a:t>
            </a:r>
            <a:r>
              <a:rPr lang="ru-RU" sz="1800" dirty="0" smtClean="0"/>
              <a:t> на подготовку к выполнению работы и на действия, связанные с ее окончанием;</a:t>
            </a:r>
          </a:p>
          <a:p>
            <a:pPr marL="0" indent="0" algn="just">
              <a:buFontTx/>
              <a:buNone/>
              <a:defRPr/>
            </a:pPr>
            <a:r>
              <a:rPr lang="ru-RU" sz="1800" dirty="0" smtClean="0"/>
              <a:t>Топ – оперативное время – </a:t>
            </a:r>
            <a:r>
              <a:rPr lang="ru-RU" sz="1800" dirty="0" err="1" smtClean="0"/>
              <a:t>время</a:t>
            </a:r>
            <a:r>
              <a:rPr lang="ru-RU" sz="1800" dirty="0" smtClean="0"/>
              <a:t> непосредственно для выполнения работы (в т.ч. основное время – затрачиваемое на преобразование предмета труда, и вспомогательное время – затрачиваемое на осуществление необходимых приемов (например, на установку и снятие детали со станка);</a:t>
            </a:r>
          </a:p>
          <a:p>
            <a:pPr marL="0" indent="0" algn="just">
              <a:buFontTx/>
              <a:buNone/>
              <a:defRPr/>
            </a:pPr>
            <a:r>
              <a:rPr lang="ru-RU" sz="1800" dirty="0" err="1" smtClean="0"/>
              <a:t>Тобсл</a:t>
            </a:r>
            <a:r>
              <a:rPr lang="ru-RU" sz="1800" dirty="0" smtClean="0"/>
              <a:t> – время обслуживания рабочего места – уход на рабочим местом и поддержание его в рабочем состоянии на протяжении смены (как правило, выражается в % от Топ);</a:t>
            </a:r>
          </a:p>
          <a:p>
            <a:pPr marL="0" indent="0" algn="just">
              <a:buFontTx/>
              <a:buNone/>
              <a:defRPr/>
            </a:pPr>
            <a:r>
              <a:rPr lang="ru-RU" sz="1800" dirty="0" err="1" smtClean="0"/>
              <a:t>Тотд</a:t>
            </a:r>
            <a:r>
              <a:rPr lang="ru-RU" sz="1800" dirty="0" smtClean="0"/>
              <a:t> – время на отдых и личные надобности (8-15 минут на смену);</a:t>
            </a:r>
          </a:p>
          <a:p>
            <a:pPr marL="0" indent="0" algn="just">
              <a:buFontTx/>
              <a:buNone/>
              <a:defRPr/>
            </a:pPr>
            <a:r>
              <a:rPr lang="ru-RU" sz="1800" dirty="0" err="1" smtClean="0"/>
              <a:t>Тпт</a:t>
            </a:r>
            <a:r>
              <a:rPr lang="ru-RU" sz="1800" dirty="0" smtClean="0"/>
              <a:t> – время перерывов по организационно-техническим причинам.</a:t>
            </a:r>
          </a:p>
          <a:p>
            <a:pPr marL="0" indent="0" algn="just">
              <a:buFontTx/>
              <a:buNone/>
              <a:defRPr/>
            </a:pPr>
            <a:endParaRPr lang="ru-RU" sz="1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836613"/>
            <a:ext cx="3598862" cy="1200150"/>
          </a:xfrm>
          <a:prstGeom prst="rect">
            <a:avLst/>
          </a:prstGeom>
          <a:gradFill rotWithShape="0">
            <a:gsLst>
              <a:gs pos="0">
                <a:srgbClr val="92D050">
                  <a:alpha val="50000"/>
                </a:srgbClr>
              </a:gs>
              <a:gs pos="50000">
                <a:srgbClr val="00B050">
                  <a:alpha val="50000"/>
                </a:srgbClr>
              </a:gs>
              <a:gs pos="100000">
                <a:srgbClr val="006600">
                  <a:alpha val="50000"/>
                </a:srgbClr>
              </a:gs>
            </a:gsLst>
            <a:lin ang="5400000"/>
          </a:gradFill>
          <a:ln w="25400" cmpd="dbl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Нормируемое РВ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– связанное с выполнением задания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59338" y="836613"/>
            <a:ext cx="3673475" cy="1200150"/>
          </a:xfrm>
          <a:prstGeom prst="rect">
            <a:avLst/>
          </a:prstGeom>
          <a:gradFill rotWithShape="0">
            <a:gsLst>
              <a:gs pos="0">
                <a:srgbClr val="92D050">
                  <a:alpha val="50000"/>
                </a:srgbClr>
              </a:gs>
              <a:gs pos="50000">
                <a:srgbClr val="00B050">
                  <a:alpha val="50000"/>
                </a:srgbClr>
              </a:gs>
              <a:gs pos="100000">
                <a:srgbClr val="006600">
                  <a:alpha val="50000"/>
                </a:srgbClr>
              </a:gs>
            </a:gsLst>
            <a:lin ang="5400000"/>
          </a:gradFill>
          <a:ln w="25400" cmpd="dbl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Ненормируемое РВ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–внеплановые потери РВ (ФРВ</a:t>
            </a:r>
            <a:r>
              <a:rPr lang="ru-RU" altLang="ru-RU" sz="2400" baseline="-25000"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ФРВ</a:t>
            </a:r>
            <a:r>
              <a:rPr lang="ru-RU" altLang="ru-RU" sz="2400" baseline="-2500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Выгнутая влево стрелка 6"/>
          <p:cNvSpPr>
            <a:spLocks noChangeArrowheads="1"/>
          </p:cNvSpPr>
          <p:nvPr/>
        </p:nvSpPr>
        <p:spPr bwMode="auto">
          <a:xfrm>
            <a:off x="468313" y="1844675"/>
            <a:ext cx="1223962" cy="863600"/>
          </a:xfrm>
          <a:prstGeom prst="curvedRightArrow">
            <a:avLst>
              <a:gd name="adj1" fmla="val 18977"/>
              <a:gd name="adj2" fmla="val 43560"/>
              <a:gd name="adj3" fmla="val 23464"/>
            </a:avLst>
          </a:prstGeom>
          <a:solidFill>
            <a:srgbClr val="006600"/>
          </a:solidFill>
          <a:ln w="9525" algn="ctr">
            <a:solidFill>
              <a:srgbClr val="800000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68538" y="333375"/>
            <a:ext cx="3959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123" name="AutoShape 6"/>
          <p:cNvSpPr>
            <a:spLocks noChangeArrowheads="1"/>
          </p:cNvSpPr>
          <p:nvPr/>
        </p:nvSpPr>
        <p:spPr bwMode="auto">
          <a:xfrm>
            <a:off x="2987675" y="260350"/>
            <a:ext cx="4248150" cy="936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07" name="AutoShape 7"/>
          <p:cNvSpPr>
            <a:spLocks noChangeArrowheads="1"/>
          </p:cNvSpPr>
          <p:nvPr/>
        </p:nvSpPr>
        <p:spPr bwMode="auto">
          <a:xfrm>
            <a:off x="2484438" y="188913"/>
            <a:ext cx="4032250" cy="863600"/>
          </a:xfrm>
          <a:prstGeom prst="roundRect">
            <a:avLst>
              <a:gd name="adj" fmla="val 16667"/>
            </a:avLst>
          </a:prstGeom>
          <a:solidFill>
            <a:srgbClr val="FFCC99">
              <a:alpha val="60001"/>
            </a:srgbClr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ФОРМЫ ОПЛАТЫ ТРУДА</a:t>
            </a:r>
          </a:p>
        </p:txBody>
      </p:sp>
      <p:sp>
        <p:nvSpPr>
          <p:cNvPr id="153610" name="AutoShape 10"/>
          <p:cNvSpPr>
            <a:spLocks noChangeArrowheads="1"/>
          </p:cNvSpPr>
          <p:nvPr/>
        </p:nvSpPr>
        <p:spPr bwMode="auto">
          <a:xfrm>
            <a:off x="2484438" y="2636838"/>
            <a:ext cx="4030662" cy="863600"/>
          </a:xfrm>
          <a:prstGeom prst="roundRect">
            <a:avLst>
              <a:gd name="adj" fmla="val 16667"/>
            </a:avLst>
          </a:prstGeom>
          <a:solidFill>
            <a:srgbClr val="FFCC99">
              <a:alpha val="60001"/>
            </a:srgbClr>
          </a:solidFill>
          <a:ln w="28575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СИСТЕМЫ ОПЛАТЫ ТРУДА</a:t>
            </a:r>
          </a:p>
        </p:txBody>
      </p:sp>
      <p:sp>
        <p:nvSpPr>
          <p:cNvPr id="153611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03350" y="1125538"/>
            <a:ext cx="2519363" cy="1439862"/>
          </a:xfrm>
          <a:prstGeom prst="upDownArrowCallout">
            <a:avLst>
              <a:gd name="adj1" fmla="val 43743"/>
              <a:gd name="adj2" fmla="val 43743"/>
              <a:gd name="adj3" fmla="val 12500"/>
              <a:gd name="adj4" fmla="val 50000"/>
            </a:avLst>
          </a:prstGeom>
          <a:solidFill>
            <a:srgbClr val="FFFF99"/>
          </a:solidFill>
          <a:ln w="22225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  <a:hlinkClick r:id="rId3" action="ppaction://hlinksldjump"/>
              </a:rPr>
              <a:t>Сдельная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3612" name="AutoShape 12"/>
          <p:cNvSpPr>
            <a:spLocks noChangeArrowheads="1"/>
          </p:cNvSpPr>
          <p:nvPr/>
        </p:nvSpPr>
        <p:spPr bwMode="auto">
          <a:xfrm>
            <a:off x="5076825" y="1125538"/>
            <a:ext cx="2519363" cy="1439862"/>
          </a:xfrm>
          <a:prstGeom prst="upDownArrowCallout">
            <a:avLst>
              <a:gd name="adj1" fmla="val 43743"/>
              <a:gd name="adj2" fmla="val 43743"/>
              <a:gd name="adj3" fmla="val 12500"/>
              <a:gd name="adj4" fmla="val 50000"/>
            </a:avLst>
          </a:prstGeom>
          <a:solidFill>
            <a:srgbClr val="FFFF99"/>
          </a:solidFill>
          <a:ln w="22225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  <a:hlinkClick r:id="rId3" action="ppaction://hlinksldjump"/>
              </a:rPr>
              <a:t>Повременная</a:t>
            </a:r>
            <a:endParaRPr lang="ru-RU" sz="2400" b="1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128" name="AutoShape 15"/>
          <p:cNvSpPr>
            <a:spLocks/>
          </p:cNvSpPr>
          <p:nvPr/>
        </p:nvSpPr>
        <p:spPr bwMode="auto">
          <a:xfrm>
            <a:off x="928688" y="3721100"/>
            <a:ext cx="914400" cy="914400"/>
          </a:xfrm>
          <a:prstGeom prst="callout1">
            <a:avLst>
              <a:gd name="adj1" fmla="val -8333"/>
              <a:gd name="adj2" fmla="val 12500"/>
              <a:gd name="adj3" fmla="val -8333"/>
              <a:gd name="adj4" fmla="val 1701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/>
          </a:p>
        </p:txBody>
      </p:sp>
      <p:sp>
        <p:nvSpPr>
          <p:cNvPr id="153616" name="AutoShape 16"/>
          <p:cNvSpPr>
            <a:spLocks/>
          </p:cNvSpPr>
          <p:nvPr/>
        </p:nvSpPr>
        <p:spPr bwMode="auto">
          <a:xfrm>
            <a:off x="179388" y="3716338"/>
            <a:ext cx="3797300" cy="2881312"/>
          </a:xfrm>
          <a:prstGeom prst="callout1">
            <a:avLst>
              <a:gd name="adj1" fmla="val 96032"/>
              <a:gd name="adj2" fmla="val 102005"/>
              <a:gd name="adj3" fmla="val -4407"/>
              <a:gd name="adj4" fmla="val 102005"/>
            </a:avLst>
          </a:prstGeom>
          <a:solidFill>
            <a:srgbClr val="FFCC99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4" action="ppaction://hlinksldjump"/>
              </a:rPr>
              <a:t>Прямая сдельная</a:t>
            </a:r>
            <a:endParaRPr lang="ru-RU" altLang="ru-RU" sz="2200" b="1" i="1">
              <a:solidFill>
                <a:srgbClr val="480000"/>
              </a:solidFill>
            </a:endParaRPr>
          </a:p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4" action="ppaction://hlinksldjump"/>
              </a:rPr>
              <a:t>Сдельно-премиальная</a:t>
            </a:r>
            <a:endParaRPr lang="ru-RU" altLang="ru-RU" sz="2200" b="1" i="1">
              <a:solidFill>
                <a:srgbClr val="480000"/>
              </a:solidFill>
            </a:endParaRPr>
          </a:p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4" action="ppaction://hlinksldjump"/>
              </a:rPr>
              <a:t>Сдельно-прогрессивная</a:t>
            </a:r>
            <a:endParaRPr lang="ru-RU" altLang="ru-RU" sz="2200" b="1" i="1">
              <a:solidFill>
                <a:srgbClr val="480000"/>
              </a:solidFill>
            </a:endParaRPr>
          </a:p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5" action="ppaction://hlinksldjump"/>
              </a:rPr>
              <a:t>Косвенно-сдельная</a:t>
            </a:r>
            <a:endParaRPr lang="ru-RU" altLang="ru-RU" sz="2200" b="1" i="1">
              <a:solidFill>
                <a:srgbClr val="480000"/>
              </a:solidFill>
            </a:endParaRPr>
          </a:p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6" action="ppaction://hlinksldjump"/>
              </a:rPr>
              <a:t>Аккордная</a:t>
            </a:r>
          </a:p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6" action="ppaction://hlinksldjump"/>
              </a:rPr>
              <a:t>Аккордно-премиальная</a:t>
            </a:r>
            <a:endParaRPr lang="ru-RU" altLang="ru-RU" sz="2200" b="1" i="1">
              <a:solidFill>
                <a:srgbClr val="480000"/>
              </a:solidFill>
            </a:endParaRPr>
          </a:p>
        </p:txBody>
      </p:sp>
      <p:sp>
        <p:nvSpPr>
          <p:cNvPr id="153617" name="AutoShape 17"/>
          <p:cNvSpPr>
            <a:spLocks/>
          </p:cNvSpPr>
          <p:nvPr/>
        </p:nvSpPr>
        <p:spPr bwMode="auto">
          <a:xfrm flipH="1">
            <a:off x="5076825" y="3573463"/>
            <a:ext cx="3797300" cy="3027362"/>
          </a:xfrm>
          <a:prstGeom prst="callout1">
            <a:avLst>
              <a:gd name="adj1" fmla="val 3773"/>
              <a:gd name="adj2" fmla="val 102005"/>
              <a:gd name="adj3" fmla="val 96222"/>
              <a:gd name="adj4" fmla="val 102005"/>
            </a:avLst>
          </a:prstGeom>
          <a:solidFill>
            <a:srgbClr val="FFCC99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7" action="ppaction://hlinksldjump"/>
              </a:rPr>
              <a:t>Простая повременная</a:t>
            </a:r>
            <a:endParaRPr lang="ru-RU" altLang="ru-RU" sz="2200" b="1" i="1">
              <a:solidFill>
                <a:srgbClr val="480000"/>
              </a:solidFill>
            </a:endParaRPr>
          </a:p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8" action="ppaction://hlinksldjump"/>
              </a:rPr>
              <a:t>Повременно-премиальная</a:t>
            </a:r>
            <a:endParaRPr lang="ru-RU" altLang="ru-RU" sz="2200" b="1" i="1">
              <a:solidFill>
                <a:srgbClr val="480000"/>
              </a:solidFill>
            </a:endParaRPr>
          </a:p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9" action="ppaction://hlinksldjump"/>
              </a:rPr>
              <a:t>Окладная</a:t>
            </a:r>
            <a:endParaRPr lang="ru-RU" altLang="ru-RU" sz="2200" b="1" i="1">
              <a:solidFill>
                <a:srgbClr val="480000"/>
              </a:solidFill>
            </a:endParaRPr>
          </a:p>
          <a:p>
            <a:pPr algn="ctr" eaLnBrk="1" hangingPunct="1">
              <a:lnSpc>
                <a:spcPct val="120000"/>
              </a:lnSpc>
              <a:buFontTx/>
              <a:buChar char="•"/>
            </a:pPr>
            <a:r>
              <a:rPr lang="ru-RU" altLang="ru-RU" sz="2200" b="1" i="1">
                <a:solidFill>
                  <a:srgbClr val="480000"/>
                </a:solidFill>
                <a:hlinkClick r:id="rId9" action="ppaction://hlinksldjump"/>
              </a:rPr>
              <a:t>Контрактная</a:t>
            </a:r>
            <a:endParaRPr lang="ru-RU" altLang="ru-RU" sz="2200" b="1" i="1">
              <a:solidFill>
                <a:srgbClr val="48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536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53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53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53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53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153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153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1536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153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153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153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153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 animBg="1"/>
      <p:bldP spid="153610" grpId="0" animBg="1"/>
      <p:bldP spid="153611" grpId="0" animBg="1"/>
      <p:bldP spid="153612" grpId="0" animBg="1"/>
      <p:bldP spid="153616" grpId="0" build="allAtOnce" animBg="1"/>
      <p:bldP spid="15361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0350"/>
            <a:ext cx="8964612" cy="6408738"/>
          </a:xfrm>
        </p:spPr>
        <p:txBody>
          <a:bodyPr/>
          <a:lstStyle/>
          <a:p>
            <a:r>
              <a:rPr lang="ru-RU" altLang="ru-RU" smtClean="0">
                <a:solidFill>
                  <a:srgbClr val="800000"/>
                </a:solidFill>
              </a:rPr>
              <a:t>При </a:t>
            </a:r>
            <a:r>
              <a:rPr lang="ru-RU" altLang="ru-RU" b="1" u="sng" smtClean="0">
                <a:solidFill>
                  <a:srgbClr val="800000"/>
                </a:solidFill>
              </a:rPr>
              <a:t>сдельной форме ОТ</a:t>
            </a:r>
            <a:r>
              <a:rPr lang="ru-RU" altLang="ru-RU" smtClean="0">
                <a:solidFill>
                  <a:srgbClr val="800000"/>
                </a:solidFill>
              </a:rPr>
              <a:t> размер заработной платы работника зависит от количества произведенных единиц продукции (услуг, работ) с учетом их качества, сложности и условий труда</a:t>
            </a:r>
          </a:p>
          <a:p>
            <a:endParaRPr lang="ru-RU" altLang="ru-RU" smtClean="0">
              <a:solidFill>
                <a:srgbClr val="800000"/>
              </a:solidFill>
            </a:endParaRPr>
          </a:p>
          <a:p>
            <a:pPr>
              <a:buFontTx/>
              <a:buNone/>
            </a:pPr>
            <a:endParaRPr lang="ru-RU" altLang="ru-RU" smtClean="0">
              <a:solidFill>
                <a:srgbClr val="800000"/>
              </a:solidFill>
            </a:endParaRPr>
          </a:p>
          <a:p>
            <a:r>
              <a:rPr lang="ru-RU" altLang="ru-RU" smtClean="0">
                <a:solidFill>
                  <a:srgbClr val="800000"/>
                </a:solidFill>
              </a:rPr>
              <a:t>При </a:t>
            </a:r>
            <a:r>
              <a:rPr lang="ru-RU" altLang="ru-RU" b="1" u="sng" smtClean="0">
                <a:solidFill>
                  <a:srgbClr val="800000"/>
                </a:solidFill>
              </a:rPr>
              <a:t>повременной форме ОТ</a:t>
            </a:r>
            <a:r>
              <a:rPr lang="ru-RU" altLang="ru-RU" smtClean="0">
                <a:solidFill>
                  <a:srgbClr val="800000"/>
                </a:solidFill>
              </a:rPr>
              <a:t> размер заработной платы работника определяется исходя из количества отработанного времени и уровня его квалификации</a:t>
            </a:r>
          </a:p>
        </p:txBody>
      </p:sp>
      <p:sp>
        <p:nvSpPr>
          <p:cNvPr id="1577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6173788"/>
            <a:ext cx="1079500" cy="684212"/>
          </a:xfrm>
          <a:prstGeom prst="actionButtonReturn">
            <a:avLst/>
          </a:prstGeom>
          <a:solidFill>
            <a:srgbClr val="FFCC66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6173788"/>
            <a:ext cx="1079500" cy="684212"/>
          </a:xfrm>
          <a:prstGeom prst="actionButtonReturn">
            <a:avLst/>
          </a:prstGeom>
          <a:solidFill>
            <a:srgbClr val="FFCC66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59765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defRPr/>
            </a:pPr>
            <a:r>
              <a:rPr lang="ru-RU" sz="2400" b="1" u="sng" dirty="0" smtClean="0"/>
              <a:t>Прямая сдельная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З</a:t>
            </a:r>
            <a:r>
              <a:rPr lang="ru-RU" sz="2400" b="1" baseline="-25000" dirty="0" err="1" smtClean="0"/>
              <a:t>раб</a:t>
            </a:r>
            <a:r>
              <a:rPr lang="ru-RU" sz="2400" b="1" dirty="0" smtClean="0"/>
              <a:t>)</a:t>
            </a:r>
            <a:r>
              <a:rPr lang="ru-RU" sz="2400" dirty="0" smtClean="0"/>
              <a:t>: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ru-RU" sz="2400" dirty="0" smtClean="0"/>
              <a:t>Оплата за количество изготовленной продукции/услуг/работ (ВП) на основе установленных сдельных расценок с учетом квалификации работника (</a:t>
            </a:r>
            <a:r>
              <a:rPr lang="ru-RU" sz="2400" dirty="0" err="1" smtClean="0"/>
              <a:t>Р</a:t>
            </a:r>
            <a:r>
              <a:rPr lang="ru-RU" sz="2400" baseline="-25000" dirty="0" err="1" smtClean="0"/>
              <a:t>ед</a:t>
            </a:r>
            <a:r>
              <a:rPr lang="ru-RU" sz="2400" dirty="0" smtClean="0"/>
              <a:t>): 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ru-RU" sz="2400" b="1" dirty="0" err="1" smtClean="0"/>
              <a:t>З</a:t>
            </a:r>
            <a:r>
              <a:rPr lang="ru-RU" sz="2400" b="1" baseline="-10000" dirty="0" err="1" smtClean="0"/>
              <a:t>раб</a:t>
            </a:r>
            <a:r>
              <a:rPr lang="ru-RU" sz="2400" b="1" dirty="0" smtClean="0"/>
              <a:t> = </a:t>
            </a:r>
            <a:r>
              <a:rPr lang="ru-RU" sz="2400" b="1" dirty="0" err="1" smtClean="0"/>
              <a:t>Р</a:t>
            </a:r>
            <a:r>
              <a:rPr lang="ru-RU" sz="2400" b="1" baseline="-10000" dirty="0" err="1" smtClean="0"/>
              <a:t>ед</a:t>
            </a:r>
            <a:r>
              <a:rPr lang="ru-RU" sz="2400" b="1" dirty="0" smtClean="0"/>
              <a:t> * ВП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ru-RU" sz="1500" b="1" dirty="0" smtClean="0"/>
          </a:p>
          <a:p>
            <a:pPr algn="ctr">
              <a:lnSpc>
                <a:spcPct val="110000"/>
              </a:lnSpc>
              <a:defRPr/>
            </a:pPr>
            <a:r>
              <a:rPr lang="ru-RU" sz="2400" b="1" u="sng" dirty="0" smtClean="0"/>
              <a:t>Сдельно-премиальная</a:t>
            </a:r>
            <a:r>
              <a:rPr lang="ru-RU" sz="2400" b="1" dirty="0" smtClean="0"/>
              <a:t> (З</a:t>
            </a:r>
            <a:r>
              <a:rPr lang="en-US" sz="2400" b="1" dirty="0" smtClean="0"/>
              <a:t>’</a:t>
            </a:r>
            <a:r>
              <a:rPr lang="ru-RU" sz="2400" b="1" baseline="-10000" dirty="0" smtClean="0"/>
              <a:t>раб</a:t>
            </a:r>
            <a:r>
              <a:rPr lang="ru-RU" sz="2400" b="1" dirty="0" smtClean="0"/>
              <a:t>)</a:t>
            </a:r>
            <a:r>
              <a:rPr lang="ru-RU" sz="2400" dirty="0" smtClean="0"/>
              <a:t>: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ru-RU" sz="2400" dirty="0" smtClean="0"/>
              <a:t>Помимо суммы сдельной заработной платы (</a:t>
            </a:r>
            <a:r>
              <a:rPr lang="ru-RU" sz="2400" dirty="0" err="1" smtClean="0"/>
              <a:t>З</a:t>
            </a:r>
            <a:r>
              <a:rPr lang="ru-RU" sz="2400" baseline="-25000" dirty="0" err="1" smtClean="0"/>
              <a:t>раб</a:t>
            </a:r>
            <a:r>
              <a:rPr lang="ru-RU" sz="2400" dirty="0" smtClean="0"/>
              <a:t>) работникам начисляются премии (</a:t>
            </a:r>
            <a:r>
              <a:rPr lang="ru-RU" sz="2400" dirty="0" err="1" smtClean="0"/>
              <a:t>Пр</a:t>
            </a:r>
            <a:r>
              <a:rPr lang="ru-RU" sz="2400" dirty="0" smtClean="0"/>
              <a:t>) за конкретные объемы их производственной деятельности (за выполнение и перевыполнение норм):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/>
              <a:t>З</a:t>
            </a:r>
            <a:r>
              <a:rPr lang="en-US" sz="2400" b="1" dirty="0" smtClean="0"/>
              <a:t>’</a:t>
            </a:r>
            <a:r>
              <a:rPr lang="ru-RU" sz="2400" b="1" baseline="-10000" dirty="0" smtClean="0"/>
              <a:t>раб</a:t>
            </a:r>
            <a:r>
              <a:rPr lang="ru-RU" sz="2400" b="1" dirty="0" smtClean="0"/>
              <a:t> = </a:t>
            </a:r>
            <a:r>
              <a:rPr lang="ru-RU" sz="2400" b="1" dirty="0" err="1" smtClean="0"/>
              <a:t>З</a:t>
            </a:r>
            <a:r>
              <a:rPr lang="ru-RU" sz="2400" b="1" baseline="-10000" dirty="0" err="1" smtClean="0"/>
              <a:t>раб</a:t>
            </a:r>
            <a:r>
              <a:rPr lang="ru-RU" sz="2400" b="1" dirty="0" smtClean="0"/>
              <a:t> + </a:t>
            </a:r>
            <a:r>
              <a:rPr lang="ru-RU" sz="2400" b="1" dirty="0" err="1" smtClean="0"/>
              <a:t>Пр</a:t>
            </a:r>
            <a:r>
              <a:rPr lang="ru-RU" sz="2400" b="1" dirty="0" smtClean="0"/>
              <a:t>   </a:t>
            </a:r>
            <a:r>
              <a:rPr lang="ru-RU" sz="2400" i="1" dirty="0" smtClean="0"/>
              <a:t>или</a:t>
            </a:r>
            <a:r>
              <a:rPr lang="ru-RU" sz="2400" b="1" dirty="0" smtClean="0"/>
              <a:t>    З</a:t>
            </a:r>
            <a:r>
              <a:rPr lang="en-US" sz="2400" b="1" dirty="0" smtClean="0"/>
              <a:t>’</a:t>
            </a:r>
            <a:r>
              <a:rPr lang="ru-RU" sz="2400" b="1" baseline="-10000" dirty="0" smtClean="0"/>
              <a:t>раб</a:t>
            </a:r>
            <a:r>
              <a:rPr lang="ru-RU" sz="2400" b="1" dirty="0" smtClean="0"/>
              <a:t> = </a:t>
            </a:r>
            <a:r>
              <a:rPr lang="ru-RU" sz="2400" b="1" dirty="0" err="1" smtClean="0"/>
              <a:t>З</a:t>
            </a:r>
            <a:r>
              <a:rPr lang="ru-RU" sz="2400" b="1" baseline="-10000" dirty="0" err="1" smtClean="0"/>
              <a:t>раб</a:t>
            </a:r>
            <a:r>
              <a:rPr lang="ru-RU" sz="2400" b="1" dirty="0" smtClean="0"/>
              <a:t> * (1 + %</a:t>
            </a:r>
            <a:r>
              <a:rPr lang="ru-RU" sz="2400" b="1" dirty="0" err="1" smtClean="0"/>
              <a:t>Пр</a:t>
            </a:r>
            <a:r>
              <a:rPr lang="ru-RU" sz="2400" b="1" dirty="0" smtClean="0"/>
              <a:t>/100)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ru-RU" sz="1500" dirty="0" smtClean="0"/>
          </a:p>
          <a:p>
            <a:pPr algn="ctr">
              <a:lnSpc>
                <a:spcPct val="110000"/>
              </a:lnSpc>
              <a:defRPr/>
            </a:pPr>
            <a:r>
              <a:rPr lang="ru-RU" sz="2400" b="1" u="sng" dirty="0" smtClean="0"/>
              <a:t>Сдельно-прогрессивная</a:t>
            </a:r>
            <a:r>
              <a:rPr lang="ru-RU" sz="2400" dirty="0" smtClean="0"/>
              <a:t>: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ru-RU" sz="2400" dirty="0" smtClean="0"/>
              <a:t>Оплата по прямым расценкам за произведенную продукцию в пределах установленной нормы, а продукция сверх нормы оплачивается по повышенным расценкам (но не выше 2-ной сдельной)</a:t>
            </a:r>
          </a:p>
        </p:txBody>
      </p:sp>
      <p:sp>
        <p:nvSpPr>
          <p:cNvPr id="158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81750"/>
            <a:ext cx="971550" cy="476250"/>
          </a:xfrm>
          <a:prstGeom prst="actionButtonReturn">
            <a:avLst/>
          </a:prstGeom>
          <a:solidFill>
            <a:srgbClr val="FFCC66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686800" cy="5792788"/>
          </a:xfrm>
        </p:spPr>
        <p:txBody>
          <a:bodyPr/>
          <a:lstStyle/>
          <a:p>
            <a:pPr algn="ctr">
              <a:defRPr/>
            </a:pPr>
            <a:r>
              <a:rPr lang="ru-RU" b="1" u="sng" dirty="0" smtClean="0"/>
              <a:t>Косвенно-сдельная</a:t>
            </a:r>
            <a:r>
              <a:rPr lang="ru-RU" dirty="0" smtClean="0"/>
              <a:t>:</a:t>
            </a:r>
          </a:p>
          <a:p>
            <a:pPr marL="0" indent="0">
              <a:buFontTx/>
              <a:buNone/>
              <a:defRPr/>
            </a:pPr>
            <a:r>
              <a:rPr lang="ru-RU" dirty="0" smtClean="0"/>
              <a:t>Обычно применяется для оплаты труда вспомогательных рабочих, обслуживающих основное производство</a:t>
            </a:r>
          </a:p>
          <a:p>
            <a:pPr>
              <a:buFontTx/>
              <a:buNone/>
              <a:defRPr/>
            </a:pPr>
            <a:endParaRPr lang="ru-RU" sz="1400" dirty="0" smtClean="0"/>
          </a:p>
          <a:p>
            <a:pPr marL="0" indent="0">
              <a:buFontTx/>
              <a:buNone/>
              <a:defRPr/>
            </a:pPr>
            <a:r>
              <a:rPr lang="ru-RU" dirty="0" smtClean="0"/>
              <a:t>Заработная плата вспомогательного рабочего (</a:t>
            </a:r>
            <a:r>
              <a:rPr lang="ru-RU" dirty="0" err="1" smtClean="0"/>
              <a:t>З</a:t>
            </a:r>
            <a:r>
              <a:rPr lang="ru-RU" baseline="-10000" dirty="0" err="1" smtClean="0"/>
              <a:t>раб.вспом</a:t>
            </a:r>
            <a:r>
              <a:rPr lang="ru-RU" dirty="0" smtClean="0"/>
              <a:t>)</a:t>
            </a:r>
            <a:r>
              <a:rPr lang="ru-RU" baseline="-10000" dirty="0" smtClean="0"/>
              <a:t> </a:t>
            </a:r>
            <a:r>
              <a:rPr lang="ru-RU" dirty="0" smtClean="0"/>
              <a:t>зависит от количества продукции, произведенной основными рабочими, которых он обслуживает (ВП):</a:t>
            </a:r>
          </a:p>
          <a:p>
            <a:pPr marL="0" indent="0" algn="ctr">
              <a:buFontTx/>
              <a:buNone/>
              <a:defRPr/>
            </a:pPr>
            <a:r>
              <a:rPr lang="ru-RU" b="1" dirty="0" err="1" smtClean="0"/>
              <a:t>З</a:t>
            </a:r>
            <a:r>
              <a:rPr lang="ru-RU" b="1" baseline="-10000" dirty="0" err="1" smtClean="0"/>
              <a:t>раб.вспом</a:t>
            </a:r>
            <a:r>
              <a:rPr lang="ru-RU" b="1" dirty="0" smtClean="0"/>
              <a:t> = </a:t>
            </a:r>
            <a:r>
              <a:rPr lang="ru-RU" b="1" dirty="0" err="1" smtClean="0"/>
              <a:t>Р</a:t>
            </a:r>
            <a:r>
              <a:rPr lang="ru-RU" b="1" baseline="-10000" dirty="0" err="1" smtClean="0"/>
              <a:t>ед.вспом</a:t>
            </a:r>
            <a:r>
              <a:rPr lang="ru-RU" b="1" dirty="0" smtClean="0"/>
              <a:t> * ВП</a:t>
            </a:r>
            <a:endParaRPr lang="ru-RU" dirty="0" smtClean="0"/>
          </a:p>
          <a:p>
            <a:pPr>
              <a:defRPr/>
            </a:pPr>
            <a:endParaRPr lang="ru-RU" dirty="0" smtClean="0"/>
          </a:p>
        </p:txBody>
      </p:sp>
      <p:sp>
        <p:nvSpPr>
          <p:cNvPr id="159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08725"/>
            <a:ext cx="971550" cy="549275"/>
          </a:xfrm>
          <a:prstGeom prst="actionButtonReturn">
            <a:avLst/>
          </a:prstGeom>
          <a:solidFill>
            <a:srgbClr val="FFCC66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  <p:bldP spid="1597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60350"/>
            <a:ext cx="8713787" cy="6597650"/>
          </a:xfrm>
        </p:spPr>
        <p:txBody>
          <a:bodyPr/>
          <a:lstStyle/>
          <a:p>
            <a:pPr algn="ctr">
              <a:defRPr/>
            </a:pPr>
            <a:r>
              <a:rPr lang="ru-RU" sz="2400" b="1" u="sng" dirty="0" smtClean="0"/>
              <a:t>Аккордная</a:t>
            </a:r>
            <a:r>
              <a:rPr lang="ru-RU" sz="2400" dirty="0" smtClean="0"/>
              <a:t>:</a:t>
            </a:r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Размер заработка определяется до начала выполнения работы по действующим нормам и сдельным расценкам</a:t>
            </a:r>
          </a:p>
          <a:p>
            <a:pPr algn="just">
              <a:buFontTx/>
              <a:buNone/>
              <a:defRPr/>
            </a:pPr>
            <a:endParaRPr lang="ru-RU" sz="1400" dirty="0" smtClean="0"/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Сдельная расценка устанавливается сразу на весь объем продукции (услуг, работ), </a:t>
            </a:r>
            <a:r>
              <a:rPr lang="ru-RU" sz="2400" u="sng" dirty="0" smtClean="0"/>
              <a:t>который должен быть произведен в срок, независимо от количества работников, его производящих</a:t>
            </a:r>
          </a:p>
          <a:p>
            <a:pPr algn="just">
              <a:buFontTx/>
              <a:buNone/>
              <a:defRPr/>
            </a:pPr>
            <a:endParaRPr lang="ru-RU" sz="1400" u="sng" dirty="0" smtClean="0"/>
          </a:p>
          <a:p>
            <a:pPr algn="ctr">
              <a:defRPr/>
            </a:pPr>
            <a:r>
              <a:rPr lang="ru-RU" sz="2400" dirty="0" smtClean="0"/>
              <a:t>Если при аккордной системе за срочное или качественное выполнение работ выплачивается премия, то она называется </a:t>
            </a:r>
            <a:r>
              <a:rPr lang="ru-RU" sz="2400" b="1" u="sng" dirty="0" smtClean="0"/>
              <a:t>аккордно-премиальной</a:t>
            </a:r>
            <a:r>
              <a:rPr lang="ru-RU" sz="2400" dirty="0" smtClean="0"/>
              <a:t> системой оплаты труда</a:t>
            </a:r>
          </a:p>
          <a:p>
            <a:pPr algn="just">
              <a:buFontTx/>
              <a:buNone/>
              <a:defRPr/>
            </a:pPr>
            <a:endParaRPr lang="ru-RU" sz="1400" dirty="0" smtClean="0"/>
          </a:p>
          <a:p>
            <a:pPr marL="0" indent="0" algn="just">
              <a:buFontTx/>
              <a:buNone/>
              <a:defRPr/>
            </a:pPr>
            <a:r>
              <a:rPr lang="ru-RU" sz="2400" dirty="0" smtClean="0"/>
              <a:t>Аккордная оплата труда стимулирует выполнение всего комплекса работ с меньшей численностью работников и в более короткие сроки</a:t>
            </a:r>
          </a:p>
        </p:txBody>
      </p:sp>
      <p:sp>
        <p:nvSpPr>
          <p:cNvPr id="1607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81750"/>
            <a:ext cx="900112" cy="476250"/>
          </a:xfrm>
          <a:prstGeom prst="actionButtonReturn">
            <a:avLst/>
          </a:prstGeom>
          <a:solidFill>
            <a:srgbClr val="FFCC66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CCD9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2800" b="1" u="sng" dirty="0" smtClean="0"/>
              <a:t>Простая повременная</a:t>
            </a:r>
            <a:r>
              <a:rPr lang="ru-RU" sz="2800" dirty="0" smtClean="0"/>
              <a:t>: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Заработная плата начисляется по тарифной ставке работника данного разряда за фактически отработанное время. Может устанавливаться часовая, дневная, месячная тарифная ставка</a:t>
            </a:r>
            <a:endParaRPr lang="ru-RU" sz="2800" b="1" baseline="-10000" dirty="0" smtClean="0"/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ru-RU" sz="1400" dirty="0" smtClean="0"/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Заработная плата работника за месяц (</a:t>
            </a:r>
            <a:r>
              <a:rPr lang="ru-RU" sz="2800" dirty="0" err="1" smtClean="0"/>
              <a:t>З</a:t>
            </a:r>
            <a:r>
              <a:rPr lang="ru-RU" sz="2800" baseline="-10000" dirty="0" err="1" smtClean="0"/>
              <a:t>раб</a:t>
            </a:r>
            <a:r>
              <a:rPr lang="ru-RU" sz="2800" dirty="0" smtClean="0"/>
              <a:t>)</a:t>
            </a:r>
            <a:r>
              <a:rPr lang="ru-RU" sz="2800" baseline="-10000" dirty="0" smtClean="0"/>
              <a:t> </a:t>
            </a:r>
            <a:r>
              <a:rPr lang="ru-RU" sz="2800" dirty="0" smtClean="0"/>
              <a:t>при установленной часовой тарифной ставке (</a:t>
            </a:r>
            <a:r>
              <a:rPr lang="ru-RU" sz="2800" dirty="0" err="1" smtClean="0"/>
              <a:t>Т</a:t>
            </a:r>
            <a:r>
              <a:rPr lang="ru-RU" sz="2800" baseline="-25000" dirty="0" err="1" smtClean="0"/>
              <a:t>ч</a:t>
            </a:r>
            <a:r>
              <a:rPr lang="ru-RU" sz="2800" dirty="0" smtClean="0"/>
              <a:t>):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ru-RU" sz="2800" b="1" dirty="0" err="1" smtClean="0"/>
              <a:t>З</a:t>
            </a:r>
            <a:r>
              <a:rPr lang="ru-RU" sz="2800" b="1" baseline="-10000" dirty="0" err="1" smtClean="0"/>
              <a:t>раб</a:t>
            </a:r>
            <a:r>
              <a:rPr lang="ru-RU" sz="2800" b="1" dirty="0" smtClean="0"/>
              <a:t> = </a:t>
            </a:r>
            <a:r>
              <a:rPr lang="ru-RU" sz="2800" b="1" dirty="0" err="1" smtClean="0"/>
              <a:t>Т</a:t>
            </a:r>
            <a:r>
              <a:rPr lang="ru-RU" sz="2800" b="1" baseline="-10000" dirty="0" err="1" smtClean="0"/>
              <a:t>ч</a:t>
            </a:r>
            <a:r>
              <a:rPr lang="ru-RU" sz="2800" b="1" dirty="0" smtClean="0"/>
              <a:t>*</a:t>
            </a:r>
            <a:r>
              <a:rPr lang="ru-RU" sz="2800" b="1" dirty="0" err="1" smtClean="0"/>
              <a:t>ФРВ</a:t>
            </a:r>
            <a:r>
              <a:rPr lang="ru-RU" sz="2800" b="1" baseline="-10000" dirty="0" err="1" smtClean="0"/>
              <a:t>факт</a:t>
            </a:r>
            <a:endParaRPr lang="ru-RU" sz="2800" b="1" baseline="-10000" dirty="0" smtClean="0"/>
          </a:p>
          <a:p>
            <a:pPr algn="ctr">
              <a:lnSpc>
                <a:spcPct val="90000"/>
              </a:lnSpc>
              <a:buFontTx/>
              <a:buNone/>
              <a:defRPr/>
            </a:pPr>
            <a:endParaRPr lang="ru-RU" sz="1400" b="1" dirty="0" smtClean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Заработная плата рабочего за месяц при дневной тарифной ставке определяется аналогично</a:t>
            </a:r>
          </a:p>
        </p:txBody>
      </p:sp>
      <p:sp>
        <p:nvSpPr>
          <p:cNvPr id="16179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08725"/>
            <a:ext cx="971550" cy="549275"/>
          </a:xfrm>
          <a:prstGeom prst="actionButtonReturn">
            <a:avLst/>
          </a:prstGeom>
          <a:solidFill>
            <a:srgbClr val="FFCC66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701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Нормирование труда - </vt:lpstr>
      <vt:lpstr>Рабочее время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Минимальный размер оплаты труда (МРОТ) 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User</cp:lastModifiedBy>
  <cp:revision>21</cp:revision>
  <dcterms:created xsi:type="dcterms:W3CDTF">2013-10-06T15:20:34Z</dcterms:created>
  <dcterms:modified xsi:type="dcterms:W3CDTF">2020-09-16T06:07:34Z</dcterms:modified>
</cp:coreProperties>
</file>