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20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11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99" autoAdjust="0"/>
    <p:restoredTop sz="94660"/>
  </p:normalViewPr>
  <p:slideViewPr>
    <p:cSldViewPr>
      <p:cViewPr>
        <p:scale>
          <a:sx n="70" d="100"/>
          <a:sy n="70" d="100"/>
        </p:scale>
        <p:origin x="-2064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FF5FB1-0777-4E24-9442-250F52D668FC}" type="doc">
      <dgm:prSet loTypeId="urn:microsoft.com/office/officeart/2005/8/layout/target3" loCatId="list" qsTypeId="urn:microsoft.com/office/officeart/2005/8/quickstyle/simple1" qsCatId="simple" csTypeId="urn:microsoft.com/office/officeart/2005/8/colors/accent4_5" csCatId="accent4" phldr="1"/>
      <dgm:spPr/>
      <dgm:t>
        <a:bodyPr/>
        <a:lstStyle/>
        <a:p>
          <a:endParaRPr lang="ru-RU"/>
        </a:p>
      </dgm:t>
    </dgm:pt>
    <dgm:pt modelId="{8BFB52EC-8267-4FBF-8E48-CD2EA75F5620}">
      <dgm:prSet phldrT="[Текст]" custT="1"/>
      <dgm:spPr>
        <a:ln>
          <a:solidFill>
            <a:schemeClr val="bg2">
              <a:lumMod val="40000"/>
              <a:lumOff val="60000"/>
            </a:schemeClr>
          </a:solidFill>
        </a:ln>
      </dgm:spPr>
      <dgm:t>
        <a:bodyPr/>
        <a:lstStyle/>
        <a:p>
          <a:pPr algn="ctr"/>
          <a:r>
            <a:rPr lang="ru-RU" sz="1500" b="1" i="1" dirty="0" smtClean="0">
              <a:solidFill>
                <a:schemeClr val="bg1"/>
              </a:solidFill>
              <a:effectLst/>
            </a:rPr>
            <a:t>Правовые акты федерального уровня – акты, издаваемые Президентом Российской Федерации, Правительством Российской Федерации, органами федеральной исполнительной власти</a:t>
          </a:r>
          <a:endParaRPr lang="ru-RU" sz="1500" b="1" i="1" dirty="0">
            <a:solidFill>
              <a:schemeClr val="bg1"/>
            </a:solidFill>
            <a:effectLst/>
          </a:endParaRPr>
        </a:p>
      </dgm:t>
    </dgm:pt>
    <dgm:pt modelId="{7EB78D78-7C25-4307-81CC-6BB431BAB1CB}" type="parTrans" cxnId="{37D12DE0-155B-41FA-AAA3-E3418B8E2BB8}">
      <dgm:prSet/>
      <dgm:spPr/>
      <dgm:t>
        <a:bodyPr/>
        <a:lstStyle/>
        <a:p>
          <a:endParaRPr lang="ru-RU"/>
        </a:p>
      </dgm:t>
    </dgm:pt>
    <dgm:pt modelId="{E03F3890-6B81-4AD3-BEE8-32AABC77D058}" type="sibTrans" cxnId="{37D12DE0-155B-41FA-AAA3-E3418B8E2BB8}">
      <dgm:prSet/>
      <dgm:spPr/>
      <dgm:t>
        <a:bodyPr/>
        <a:lstStyle/>
        <a:p>
          <a:endParaRPr lang="ru-RU"/>
        </a:p>
      </dgm:t>
    </dgm:pt>
    <dgm:pt modelId="{D988D58A-7372-45C5-8F11-5AF302BA8E0D}">
      <dgm:prSet phldrT="[Текст]" custT="1"/>
      <dgm:spPr>
        <a:ln>
          <a:solidFill>
            <a:schemeClr val="bg2">
              <a:lumMod val="20000"/>
              <a:lumOff val="80000"/>
            </a:schemeClr>
          </a:solidFill>
        </a:ln>
      </dgm:spPr>
      <dgm:t>
        <a:bodyPr/>
        <a:lstStyle/>
        <a:p>
          <a:r>
            <a:rPr lang="ru-RU" sz="1500" b="1" i="1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Правовые акты, действующие на уровне субъектов Российской Федерации - республик, краев, областей, городов федерального значения Москвы и Санкт-Петербурга, автономных областей и округов, а также и территориальных образований;</a:t>
          </a:r>
          <a:endParaRPr lang="ru-RU" sz="1500" b="1" i="1" dirty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12EF4209-8020-428E-8DF6-B531F49DA85A}" type="parTrans" cxnId="{8FABDD23-D26B-47C5-BCEF-FC4F29ADBC06}">
      <dgm:prSet/>
      <dgm:spPr/>
      <dgm:t>
        <a:bodyPr/>
        <a:lstStyle/>
        <a:p>
          <a:endParaRPr lang="ru-RU"/>
        </a:p>
      </dgm:t>
    </dgm:pt>
    <dgm:pt modelId="{9128C6B0-4572-480F-998C-6A337C246A29}" type="sibTrans" cxnId="{8FABDD23-D26B-47C5-BCEF-FC4F29ADBC06}">
      <dgm:prSet/>
      <dgm:spPr/>
      <dgm:t>
        <a:bodyPr/>
        <a:lstStyle/>
        <a:p>
          <a:endParaRPr lang="ru-RU"/>
        </a:p>
      </dgm:t>
    </dgm:pt>
    <dgm:pt modelId="{6565B145-6C8D-4107-B192-2EE7940FB45A}">
      <dgm:prSet custT="1"/>
      <dgm:spPr>
        <a:ln>
          <a:solidFill>
            <a:schemeClr val="bg2">
              <a:lumMod val="60000"/>
              <a:lumOff val="40000"/>
              <a:alpha val="50000"/>
            </a:schemeClr>
          </a:solidFill>
        </a:ln>
      </dgm:spPr>
      <dgm:t>
        <a:bodyPr/>
        <a:lstStyle/>
        <a:p>
          <a:r>
            <a:rPr lang="ru-RU" sz="1500" b="1" i="1" dirty="0" smtClean="0">
              <a:solidFill>
                <a:schemeClr val="bg1"/>
              </a:solidFill>
              <a:effectLst/>
            </a:rPr>
            <a:t>Правовые акты организаций, учреждений, предприятий</a:t>
          </a:r>
          <a:r>
            <a:rPr lang="ru-RU" sz="25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</a:t>
          </a:r>
          <a:endParaRPr lang="ru-RU" sz="25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3014B6-E96C-45D7-B3CD-18A3685DC646}" type="parTrans" cxnId="{37115A45-A6E8-4FFE-BDC3-DD7AE053C8E7}">
      <dgm:prSet/>
      <dgm:spPr/>
      <dgm:t>
        <a:bodyPr/>
        <a:lstStyle/>
        <a:p>
          <a:endParaRPr lang="ru-RU"/>
        </a:p>
      </dgm:t>
    </dgm:pt>
    <dgm:pt modelId="{9A084B70-19EF-4D21-B69B-6A0B9159903A}" type="sibTrans" cxnId="{37115A45-A6E8-4FFE-BDC3-DD7AE053C8E7}">
      <dgm:prSet/>
      <dgm:spPr/>
      <dgm:t>
        <a:bodyPr/>
        <a:lstStyle/>
        <a:p>
          <a:endParaRPr lang="ru-RU"/>
        </a:p>
      </dgm:t>
    </dgm:pt>
    <dgm:pt modelId="{27463E9F-2B46-4C2A-88CA-9E14E424B8F4}" type="pres">
      <dgm:prSet presAssocID="{81FF5FB1-0777-4E24-9442-250F52D668FC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7F85473-1FFF-4BCB-B247-6E153F2D4A45}" type="pres">
      <dgm:prSet presAssocID="{8BFB52EC-8267-4FBF-8E48-CD2EA75F5620}" presName="circle1" presStyleLbl="node1" presStyleIdx="0" presStyleCnt="3"/>
      <dgm:spPr>
        <a:solidFill>
          <a:schemeClr val="accent4">
            <a:lumMod val="60000"/>
            <a:lumOff val="40000"/>
            <a:alpha val="90000"/>
          </a:schemeClr>
        </a:solidFill>
      </dgm:spPr>
    </dgm:pt>
    <dgm:pt modelId="{3DD3AD27-0C1F-41ED-B0DE-6C7A65B7D115}" type="pres">
      <dgm:prSet presAssocID="{8BFB52EC-8267-4FBF-8E48-CD2EA75F5620}" presName="space" presStyleCnt="0"/>
      <dgm:spPr/>
    </dgm:pt>
    <dgm:pt modelId="{B7DBF7CD-BD8A-491F-AAF0-86C8E7FCFEDC}" type="pres">
      <dgm:prSet presAssocID="{8BFB52EC-8267-4FBF-8E48-CD2EA75F5620}" presName="rect1" presStyleLbl="alignAcc1" presStyleIdx="0" presStyleCnt="3"/>
      <dgm:spPr/>
      <dgm:t>
        <a:bodyPr/>
        <a:lstStyle/>
        <a:p>
          <a:endParaRPr lang="ru-RU"/>
        </a:p>
      </dgm:t>
    </dgm:pt>
    <dgm:pt modelId="{D3AF38BD-BA61-4310-9377-157E04D64071}" type="pres">
      <dgm:prSet presAssocID="{D988D58A-7372-45C5-8F11-5AF302BA8E0D}" presName="vertSpace2" presStyleLbl="node1" presStyleIdx="0" presStyleCnt="3"/>
      <dgm:spPr/>
    </dgm:pt>
    <dgm:pt modelId="{3EF036E8-AF02-4D4B-991A-B50F5B0C3C22}" type="pres">
      <dgm:prSet presAssocID="{D988D58A-7372-45C5-8F11-5AF302BA8E0D}" presName="circle2" presStyleLbl="node1" presStyleIdx="1" presStyleCnt="3"/>
      <dgm:spPr>
        <a:solidFill>
          <a:schemeClr val="accent4">
            <a:lumMod val="75000"/>
            <a:alpha val="70000"/>
          </a:schemeClr>
        </a:solidFill>
      </dgm:spPr>
    </dgm:pt>
    <dgm:pt modelId="{6FC2DD68-9F02-4EB0-8B0D-05196706755E}" type="pres">
      <dgm:prSet presAssocID="{D988D58A-7372-45C5-8F11-5AF302BA8E0D}" presName="rect2" presStyleLbl="alignAcc1" presStyleIdx="1" presStyleCnt="3"/>
      <dgm:spPr/>
      <dgm:t>
        <a:bodyPr/>
        <a:lstStyle/>
        <a:p>
          <a:endParaRPr lang="ru-RU"/>
        </a:p>
      </dgm:t>
    </dgm:pt>
    <dgm:pt modelId="{2FEDD9EB-C8C4-41DA-8984-30948E71C5A7}" type="pres">
      <dgm:prSet presAssocID="{6565B145-6C8D-4107-B192-2EE7940FB45A}" presName="vertSpace3" presStyleLbl="node1" presStyleIdx="1" presStyleCnt="3"/>
      <dgm:spPr/>
    </dgm:pt>
    <dgm:pt modelId="{AAA72A29-D8B3-492C-BCE5-EF533CC5828D}" type="pres">
      <dgm:prSet presAssocID="{6565B145-6C8D-4107-B192-2EE7940FB45A}" presName="circle3" presStyleLbl="node1" presStyleIdx="2" presStyleCnt="3"/>
      <dgm:spPr>
        <a:solidFill>
          <a:schemeClr val="accent4">
            <a:lumMod val="50000"/>
            <a:alpha val="50000"/>
          </a:schemeClr>
        </a:solidFill>
      </dgm:spPr>
    </dgm:pt>
    <dgm:pt modelId="{1C905801-306B-489D-BBB8-E3C6C512D689}" type="pres">
      <dgm:prSet presAssocID="{6565B145-6C8D-4107-B192-2EE7940FB45A}" presName="rect3" presStyleLbl="alignAcc1" presStyleIdx="2" presStyleCnt="3"/>
      <dgm:spPr/>
      <dgm:t>
        <a:bodyPr/>
        <a:lstStyle/>
        <a:p>
          <a:endParaRPr lang="ru-RU"/>
        </a:p>
      </dgm:t>
    </dgm:pt>
    <dgm:pt modelId="{21F586E9-A14C-4386-BB67-E79F59897384}" type="pres">
      <dgm:prSet presAssocID="{8BFB52EC-8267-4FBF-8E48-CD2EA75F5620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7CA17B-6400-43A0-8952-906CF2444A9F}" type="pres">
      <dgm:prSet presAssocID="{D988D58A-7372-45C5-8F11-5AF302BA8E0D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CB05A7-FD22-4C01-99D8-C4B84174C005}" type="pres">
      <dgm:prSet presAssocID="{6565B145-6C8D-4107-B192-2EE7940FB45A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C073A0-8654-4EB6-89C7-BB05C317CA34}" type="presOf" srcId="{D988D58A-7372-45C5-8F11-5AF302BA8E0D}" destId="{6FC2DD68-9F02-4EB0-8B0D-05196706755E}" srcOrd="0" destOrd="0" presId="urn:microsoft.com/office/officeart/2005/8/layout/target3"/>
    <dgm:cxn modelId="{00E12409-1FA6-4C57-ADE4-DC47EABB6F18}" type="presOf" srcId="{6565B145-6C8D-4107-B192-2EE7940FB45A}" destId="{79CB05A7-FD22-4C01-99D8-C4B84174C005}" srcOrd="1" destOrd="0" presId="urn:microsoft.com/office/officeart/2005/8/layout/target3"/>
    <dgm:cxn modelId="{FE0D0BBF-EC11-4CC0-B0A0-5521A9CBFD5A}" type="presOf" srcId="{6565B145-6C8D-4107-B192-2EE7940FB45A}" destId="{1C905801-306B-489D-BBB8-E3C6C512D689}" srcOrd="0" destOrd="0" presId="urn:microsoft.com/office/officeart/2005/8/layout/target3"/>
    <dgm:cxn modelId="{03D71712-2AE0-484A-998F-409BCE1099C2}" type="presOf" srcId="{8BFB52EC-8267-4FBF-8E48-CD2EA75F5620}" destId="{B7DBF7CD-BD8A-491F-AAF0-86C8E7FCFEDC}" srcOrd="0" destOrd="0" presId="urn:microsoft.com/office/officeart/2005/8/layout/target3"/>
    <dgm:cxn modelId="{37D12DE0-155B-41FA-AAA3-E3418B8E2BB8}" srcId="{81FF5FB1-0777-4E24-9442-250F52D668FC}" destId="{8BFB52EC-8267-4FBF-8E48-CD2EA75F5620}" srcOrd="0" destOrd="0" parTransId="{7EB78D78-7C25-4307-81CC-6BB431BAB1CB}" sibTransId="{E03F3890-6B81-4AD3-BEE8-32AABC77D058}"/>
    <dgm:cxn modelId="{8FABDD23-D26B-47C5-BCEF-FC4F29ADBC06}" srcId="{81FF5FB1-0777-4E24-9442-250F52D668FC}" destId="{D988D58A-7372-45C5-8F11-5AF302BA8E0D}" srcOrd="1" destOrd="0" parTransId="{12EF4209-8020-428E-8DF6-B531F49DA85A}" sibTransId="{9128C6B0-4572-480F-998C-6A337C246A29}"/>
    <dgm:cxn modelId="{AC6EFCBA-20D5-488D-AFDF-20F408571AC3}" type="presOf" srcId="{8BFB52EC-8267-4FBF-8E48-CD2EA75F5620}" destId="{21F586E9-A14C-4386-BB67-E79F59897384}" srcOrd="1" destOrd="0" presId="urn:microsoft.com/office/officeart/2005/8/layout/target3"/>
    <dgm:cxn modelId="{37115A45-A6E8-4FFE-BDC3-DD7AE053C8E7}" srcId="{81FF5FB1-0777-4E24-9442-250F52D668FC}" destId="{6565B145-6C8D-4107-B192-2EE7940FB45A}" srcOrd="2" destOrd="0" parTransId="{303014B6-E96C-45D7-B3CD-18A3685DC646}" sibTransId="{9A084B70-19EF-4D21-B69B-6A0B9159903A}"/>
    <dgm:cxn modelId="{0E92473F-FC8C-4FD3-BF08-DC3484C42C04}" type="presOf" srcId="{81FF5FB1-0777-4E24-9442-250F52D668FC}" destId="{27463E9F-2B46-4C2A-88CA-9E14E424B8F4}" srcOrd="0" destOrd="0" presId="urn:microsoft.com/office/officeart/2005/8/layout/target3"/>
    <dgm:cxn modelId="{CD01DDFB-9FA3-4326-BC09-143AEE50A451}" type="presOf" srcId="{D988D58A-7372-45C5-8F11-5AF302BA8E0D}" destId="{327CA17B-6400-43A0-8952-906CF2444A9F}" srcOrd="1" destOrd="0" presId="urn:microsoft.com/office/officeart/2005/8/layout/target3"/>
    <dgm:cxn modelId="{32512A5C-69E0-419A-8F8D-1170EFEED82E}" type="presParOf" srcId="{27463E9F-2B46-4C2A-88CA-9E14E424B8F4}" destId="{17F85473-1FFF-4BCB-B247-6E153F2D4A45}" srcOrd="0" destOrd="0" presId="urn:microsoft.com/office/officeart/2005/8/layout/target3"/>
    <dgm:cxn modelId="{74A64DC0-9E0B-4E45-9699-6091614B80B3}" type="presParOf" srcId="{27463E9F-2B46-4C2A-88CA-9E14E424B8F4}" destId="{3DD3AD27-0C1F-41ED-B0DE-6C7A65B7D115}" srcOrd="1" destOrd="0" presId="urn:microsoft.com/office/officeart/2005/8/layout/target3"/>
    <dgm:cxn modelId="{F2138659-2EC9-4BE8-BFFF-F5D6E776BD2C}" type="presParOf" srcId="{27463E9F-2B46-4C2A-88CA-9E14E424B8F4}" destId="{B7DBF7CD-BD8A-491F-AAF0-86C8E7FCFEDC}" srcOrd="2" destOrd="0" presId="urn:microsoft.com/office/officeart/2005/8/layout/target3"/>
    <dgm:cxn modelId="{D0D106A6-4A1C-4EE1-84E2-3354FE7A030B}" type="presParOf" srcId="{27463E9F-2B46-4C2A-88CA-9E14E424B8F4}" destId="{D3AF38BD-BA61-4310-9377-157E04D64071}" srcOrd="3" destOrd="0" presId="urn:microsoft.com/office/officeart/2005/8/layout/target3"/>
    <dgm:cxn modelId="{5AC7C6CC-CC88-4231-AD53-A5C811DAEA89}" type="presParOf" srcId="{27463E9F-2B46-4C2A-88CA-9E14E424B8F4}" destId="{3EF036E8-AF02-4D4B-991A-B50F5B0C3C22}" srcOrd="4" destOrd="0" presId="urn:microsoft.com/office/officeart/2005/8/layout/target3"/>
    <dgm:cxn modelId="{F7AA1BCC-9E71-46F4-8A37-FAE5146F904C}" type="presParOf" srcId="{27463E9F-2B46-4C2A-88CA-9E14E424B8F4}" destId="{6FC2DD68-9F02-4EB0-8B0D-05196706755E}" srcOrd="5" destOrd="0" presId="urn:microsoft.com/office/officeart/2005/8/layout/target3"/>
    <dgm:cxn modelId="{AABD5419-FCF3-43F3-A3A9-48026C5C13E1}" type="presParOf" srcId="{27463E9F-2B46-4C2A-88CA-9E14E424B8F4}" destId="{2FEDD9EB-C8C4-41DA-8984-30948E71C5A7}" srcOrd="6" destOrd="0" presId="urn:microsoft.com/office/officeart/2005/8/layout/target3"/>
    <dgm:cxn modelId="{ED2B9925-4826-4587-B34D-46984D3DE858}" type="presParOf" srcId="{27463E9F-2B46-4C2A-88CA-9E14E424B8F4}" destId="{AAA72A29-D8B3-492C-BCE5-EF533CC5828D}" srcOrd="7" destOrd="0" presId="urn:microsoft.com/office/officeart/2005/8/layout/target3"/>
    <dgm:cxn modelId="{4667DA04-7606-4B15-86FF-3EF4553F1D35}" type="presParOf" srcId="{27463E9F-2B46-4C2A-88CA-9E14E424B8F4}" destId="{1C905801-306B-489D-BBB8-E3C6C512D689}" srcOrd="8" destOrd="0" presId="urn:microsoft.com/office/officeart/2005/8/layout/target3"/>
    <dgm:cxn modelId="{709F0011-DC16-4CCB-AFB1-5DADB48E6455}" type="presParOf" srcId="{27463E9F-2B46-4C2A-88CA-9E14E424B8F4}" destId="{21F586E9-A14C-4386-BB67-E79F59897384}" srcOrd="9" destOrd="0" presId="urn:microsoft.com/office/officeart/2005/8/layout/target3"/>
    <dgm:cxn modelId="{2CA8C50E-3263-4C28-82B0-65AD74CC78B3}" type="presParOf" srcId="{27463E9F-2B46-4C2A-88CA-9E14E424B8F4}" destId="{327CA17B-6400-43A0-8952-906CF2444A9F}" srcOrd="10" destOrd="0" presId="urn:microsoft.com/office/officeart/2005/8/layout/target3"/>
    <dgm:cxn modelId="{07B0188F-E88D-4C29-9E0C-152F90B20B93}" type="presParOf" srcId="{27463E9F-2B46-4C2A-88CA-9E14E424B8F4}" destId="{79CB05A7-FD22-4C01-99D8-C4B84174C005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FD0568-F37B-4DC8-A835-5FF40447D5FE}" type="doc">
      <dgm:prSet loTypeId="urn:microsoft.com/office/officeart/2005/8/layout/arrow6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C54E504-F86A-425D-8B6A-98A0A6E1F96B}">
      <dgm:prSet phldrT="[Текст]" custT="1"/>
      <dgm:spPr/>
      <dgm:t>
        <a:bodyPr/>
        <a:lstStyle/>
        <a:p>
          <a:r>
            <a:rPr lang="ru-RU" sz="16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документы, издаваемые в условиях коллегиальности (постановления и решения) - издаются на основе решений, принимаемых совместно группой работников (коллегией, собранием, советом, правлением и т.п.). Коллегиальность позволяет наиболее правильно и эффективно решать наиболее важные вопросы деятельности организации.</a:t>
          </a:r>
          <a:endParaRPr lang="ru-RU" sz="1600" b="1" i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7E935C-699F-4418-9DEA-F9AFC3EDD790}" type="parTrans" cxnId="{E51150F2-3119-4E7F-A6C1-896B19361934}">
      <dgm:prSet/>
      <dgm:spPr/>
      <dgm:t>
        <a:bodyPr/>
        <a:lstStyle/>
        <a:p>
          <a:endParaRPr lang="ru-RU"/>
        </a:p>
      </dgm:t>
    </dgm:pt>
    <dgm:pt modelId="{211243FA-D6DA-48E8-BD23-17E81C71FE92}" type="sibTrans" cxnId="{E51150F2-3119-4E7F-A6C1-896B19361934}">
      <dgm:prSet/>
      <dgm:spPr/>
      <dgm:t>
        <a:bodyPr/>
        <a:lstStyle/>
        <a:p>
          <a:endParaRPr lang="ru-RU"/>
        </a:p>
      </dgm:t>
    </dgm:pt>
    <dgm:pt modelId="{C1280909-03F2-413D-9BF4-7155C37B52DA}">
      <dgm:prSet phldrT="[Текст]"/>
      <dgm:spPr/>
      <dgm:t>
        <a:bodyPr/>
        <a:lstStyle/>
        <a:p>
          <a:r>
            <a:rPr lang="ru-RU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документы, издаваемые в условиях единоличного принятия решений (приказы, распоряжения, указания) - власть по всем вопросам управления в организации принадлежит ее руководителю</a:t>
          </a:r>
          <a:endParaRPr lang="ru-RU" b="1" i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EB324DB-D81D-4328-991A-FCFFDD60F9F8}" type="parTrans" cxnId="{1A0B64BD-E0F4-495D-B158-12F7FCF60DD7}">
      <dgm:prSet/>
      <dgm:spPr/>
      <dgm:t>
        <a:bodyPr/>
        <a:lstStyle/>
        <a:p>
          <a:endParaRPr lang="ru-RU"/>
        </a:p>
      </dgm:t>
    </dgm:pt>
    <dgm:pt modelId="{290B66C0-A55B-4A89-9AF6-7C9B4A25D66D}" type="sibTrans" cxnId="{1A0B64BD-E0F4-495D-B158-12F7FCF60DD7}">
      <dgm:prSet/>
      <dgm:spPr/>
      <dgm:t>
        <a:bodyPr/>
        <a:lstStyle/>
        <a:p>
          <a:endParaRPr lang="ru-RU"/>
        </a:p>
      </dgm:t>
    </dgm:pt>
    <dgm:pt modelId="{6F5C1695-4747-411B-B89E-B20D11FE2FAB}" type="pres">
      <dgm:prSet presAssocID="{39FD0568-F37B-4DC8-A835-5FF40447D5FE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8B2F82-04E9-493B-A8BD-0E1E360E0802}" type="pres">
      <dgm:prSet presAssocID="{39FD0568-F37B-4DC8-A835-5FF40447D5FE}" presName="ribbon" presStyleLbl="node1" presStyleIdx="0" presStyleCnt="1" custScaleY="148874" custLinFactNeighborY="0"/>
      <dgm:spPr/>
    </dgm:pt>
    <dgm:pt modelId="{0BB952A5-9F82-4E80-949D-6DD224B1222B}" type="pres">
      <dgm:prSet presAssocID="{39FD0568-F37B-4DC8-A835-5FF40447D5FE}" presName="leftArrowText" presStyleLbl="node1" presStyleIdx="0" presStyleCnt="1" custScaleX="103557" custScaleY="114537" custLinFactNeighborX="2386" custLinFactNeighborY="-599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05689E-738A-43C7-8D48-A9ACE8DDC70F}" type="pres">
      <dgm:prSet presAssocID="{39FD0568-F37B-4DC8-A835-5FF40447D5FE}" presName="rightArrowText" presStyleLbl="node1" presStyleIdx="0" presStyleCnt="1" custLinFactNeighborX="-4038" custLinFactNeighborY="229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A0B64BD-E0F4-495D-B158-12F7FCF60DD7}" srcId="{39FD0568-F37B-4DC8-A835-5FF40447D5FE}" destId="{C1280909-03F2-413D-9BF4-7155C37B52DA}" srcOrd="1" destOrd="0" parTransId="{5EB324DB-D81D-4328-991A-FCFFDD60F9F8}" sibTransId="{290B66C0-A55B-4A89-9AF6-7C9B4A25D66D}"/>
    <dgm:cxn modelId="{F75E23FD-A372-4CDE-B06B-D9A355209D8F}" type="presOf" srcId="{39FD0568-F37B-4DC8-A835-5FF40447D5FE}" destId="{6F5C1695-4747-411B-B89E-B20D11FE2FAB}" srcOrd="0" destOrd="0" presId="urn:microsoft.com/office/officeart/2005/8/layout/arrow6"/>
    <dgm:cxn modelId="{FB3C4531-6DF2-484E-B46A-29D9472D44A0}" type="presOf" srcId="{C1280909-03F2-413D-9BF4-7155C37B52DA}" destId="{7405689E-738A-43C7-8D48-A9ACE8DDC70F}" srcOrd="0" destOrd="0" presId="urn:microsoft.com/office/officeart/2005/8/layout/arrow6"/>
    <dgm:cxn modelId="{D4A858B7-341E-43BE-8FFF-8485C7C984FD}" type="presOf" srcId="{3C54E504-F86A-425D-8B6A-98A0A6E1F96B}" destId="{0BB952A5-9F82-4E80-949D-6DD224B1222B}" srcOrd="0" destOrd="0" presId="urn:microsoft.com/office/officeart/2005/8/layout/arrow6"/>
    <dgm:cxn modelId="{E51150F2-3119-4E7F-A6C1-896B19361934}" srcId="{39FD0568-F37B-4DC8-A835-5FF40447D5FE}" destId="{3C54E504-F86A-425D-8B6A-98A0A6E1F96B}" srcOrd="0" destOrd="0" parTransId="{837E935C-699F-4418-9DEA-F9AFC3EDD790}" sibTransId="{211243FA-D6DA-48E8-BD23-17E81C71FE92}"/>
    <dgm:cxn modelId="{DA164E56-3773-4384-A463-8223B01BF171}" type="presParOf" srcId="{6F5C1695-4747-411B-B89E-B20D11FE2FAB}" destId="{F98B2F82-04E9-493B-A8BD-0E1E360E0802}" srcOrd="0" destOrd="0" presId="urn:microsoft.com/office/officeart/2005/8/layout/arrow6"/>
    <dgm:cxn modelId="{CCEF0872-B5C3-4EDB-AE52-BE1CBB959AD4}" type="presParOf" srcId="{6F5C1695-4747-411B-B89E-B20D11FE2FAB}" destId="{0BB952A5-9F82-4E80-949D-6DD224B1222B}" srcOrd="1" destOrd="0" presId="urn:microsoft.com/office/officeart/2005/8/layout/arrow6"/>
    <dgm:cxn modelId="{1E11C8F6-AD56-4A4B-B357-4C99B9D3D8CA}" type="presParOf" srcId="{6F5C1695-4747-411B-B89E-B20D11FE2FAB}" destId="{7405689E-738A-43C7-8D48-A9ACE8DDC70F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E17F03A-0FD0-4382-85D8-C53379E3E609}" type="doc">
      <dgm:prSet loTypeId="urn:microsoft.com/office/officeart/2005/8/layout/vList2" loCatId="list" qsTypeId="urn:microsoft.com/office/officeart/2005/8/quickstyle/simple1" qsCatId="simple" csTypeId="urn:microsoft.com/office/officeart/2005/8/colors/accent4_3" csCatId="accent4" phldr="1"/>
      <dgm:spPr/>
      <dgm:t>
        <a:bodyPr/>
        <a:lstStyle/>
        <a:p>
          <a:endParaRPr lang="ru-RU"/>
        </a:p>
      </dgm:t>
    </dgm:pt>
    <dgm:pt modelId="{64B39123-1444-4C48-9945-C7AA5C5309F3}">
      <dgm:prSet custT="1"/>
      <dgm:spPr/>
      <dgm:t>
        <a:bodyPr/>
        <a:lstStyle/>
        <a:p>
          <a:pPr algn="ctr" rtl="0"/>
          <a:r>
            <a:rPr lang="ru-RU" sz="1800" b="1" i="1" baseline="0" dirty="0" smtClean="0">
              <a:solidFill>
                <a:schemeClr val="bg1"/>
              </a:solidFill>
              <a:effectLst/>
            </a:rPr>
            <a:t>Инициирование решения (обоснование необходимости издания распорядительного документа).</a:t>
          </a:r>
          <a:endParaRPr lang="ru-RU" sz="1800" b="1" i="1" baseline="0" dirty="0">
            <a:solidFill>
              <a:schemeClr val="bg1"/>
            </a:solidFill>
            <a:effectLst/>
          </a:endParaRPr>
        </a:p>
      </dgm:t>
    </dgm:pt>
    <dgm:pt modelId="{3E496DCC-4FB2-44DF-932F-FA63A56C978F}" type="parTrans" cxnId="{AC81F6A1-6D7A-4C27-B794-40DA256130B0}">
      <dgm:prSet/>
      <dgm:spPr/>
      <dgm:t>
        <a:bodyPr/>
        <a:lstStyle/>
        <a:p>
          <a:endParaRPr lang="ru-RU"/>
        </a:p>
      </dgm:t>
    </dgm:pt>
    <dgm:pt modelId="{225FC831-EBC4-4FD7-8EFA-F08C4C7A0AF8}" type="sibTrans" cxnId="{AC81F6A1-6D7A-4C27-B794-40DA256130B0}">
      <dgm:prSet/>
      <dgm:spPr/>
      <dgm:t>
        <a:bodyPr/>
        <a:lstStyle/>
        <a:p>
          <a:endParaRPr lang="ru-RU"/>
        </a:p>
      </dgm:t>
    </dgm:pt>
    <dgm:pt modelId="{EEE9C01A-34E2-4EBD-B9B1-EEB595D71943}">
      <dgm:prSet custT="1"/>
      <dgm:spPr/>
      <dgm:t>
        <a:bodyPr/>
        <a:lstStyle/>
        <a:p>
          <a:pPr algn="ctr" rtl="0"/>
          <a:r>
            <a:rPr lang="ru-RU" sz="1800" b="1" i="1" baseline="0" dirty="0" smtClean="0">
              <a:solidFill>
                <a:schemeClr val="bg1"/>
              </a:solidFill>
              <a:effectLst/>
            </a:rPr>
            <a:t>Сбор и анализ информации по вопросу</a:t>
          </a:r>
          <a:r>
            <a:rPr lang="ru-RU" sz="1600" b="1" i="1" baseline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ru-RU" sz="1600" b="1" i="1" baseline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6BA4A22-F110-4E3C-B7BC-AEC25BCD14FA}" type="parTrans" cxnId="{DCCB4103-5675-4F93-9B28-88DC86EEB597}">
      <dgm:prSet/>
      <dgm:spPr/>
      <dgm:t>
        <a:bodyPr/>
        <a:lstStyle/>
        <a:p>
          <a:endParaRPr lang="ru-RU"/>
        </a:p>
      </dgm:t>
    </dgm:pt>
    <dgm:pt modelId="{93190072-7E63-459F-BF1A-DADF079109F6}" type="sibTrans" cxnId="{DCCB4103-5675-4F93-9B28-88DC86EEB597}">
      <dgm:prSet/>
      <dgm:spPr/>
      <dgm:t>
        <a:bodyPr/>
        <a:lstStyle/>
        <a:p>
          <a:endParaRPr lang="ru-RU"/>
        </a:p>
      </dgm:t>
    </dgm:pt>
    <dgm:pt modelId="{22B859D9-7BE0-449A-8980-9B5B899C0B2F}">
      <dgm:prSet custT="1"/>
      <dgm:spPr/>
      <dgm:t>
        <a:bodyPr/>
        <a:lstStyle/>
        <a:p>
          <a:pPr algn="ctr" rtl="0"/>
          <a:r>
            <a:rPr lang="ru-RU" sz="1800" b="1" i="1" baseline="0" dirty="0" smtClean="0">
              <a:solidFill>
                <a:schemeClr val="bg1"/>
              </a:solidFill>
              <a:effectLst/>
            </a:rPr>
            <a:t>Подготовка проекта распорядительного документа.</a:t>
          </a:r>
          <a:endParaRPr lang="ru-RU" sz="500" b="1" i="1" baseline="0" dirty="0">
            <a:solidFill>
              <a:schemeClr val="bg1"/>
            </a:solidFill>
            <a:effectLst/>
          </a:endParaRPr>
        </a:p>
      </dgm:t>
    </dgm:pt>
    <dgm:pt modelId="{2B43F176-27EB-49A1-9F87-B6DAD0D3588F}" type="parTrans" cxnId="{0D3498A1-2B08-485A-884D-3464E0CF5E88}">
      <dgm:prSet/>
      <dgm:spPr/>
      <dgm:t>
        <a:bodyPr/>
        <a:lstStyle/>
        <a:p>
          <a:endParaRPr lang="ru-RU"/>
        </a:p>
      </dgm:t>
    </dgm:pt>
    <dgm:pt modelId="{273A5403-A095-40B0-8B1C-54618D590949}" type="sibTrans" cxnId="{0D3498A1-2B08-485A-884D-3464E0CF5E88}">
      <dgm:prSet/>
      <dgm:spPr/>
      <dgm:t>
        <a:bodyPr/>
        <a:lstStyle/>
        <a:p>
          <a:endParaRPr lang="ru-RU"/>
        </a:p>
      </dgm:t>
    </dgm:pt>
    <dgm:pt modelId="{86C71BDC-2386-4805-8D08-CE56A8E41AB3}">
      <dgm:prSet custT="1"/>
      <dgm:spPr/>
      <dgm:t>
        <a:bodyPr/>
        <a:lstStyle/>
        <a:p>
          <a:pPr algn="ctr" rtl="0"/>
          <a:r>
            <a:rPr lang="ru-RU" sz="1800" b="1" i="1" baseline="0" smtClean="0">
              <a:solidFill>
                <a:schemeClr val="bg1"/>
              </a:solidFill>
            </a:rPr>
            <a:t>Согласование проекта документа.</a:t>
          </a:r>
          <a:endParaRPr lang="ru-RU" sz="1800" b="1" i="1" baseline="0" dirty="0">
            <a:solidFill>
              <a:schemeClr val="bg1"/>
            </a:solidFill>
          </a:endParaRPr>
        </a:p>
      </dgm:t>
    </dgm:pt>
    <dgm:pt modelId="{7991A31E-7DAB-4D2E-A462-9E267E81F351}" type="parTrans" cxnId="{4DB68DC4-6910-44A9-BDF1-D79D9DEE96E1}">
      <dgm:prSet/>
      <dgm:spPr/>
      <dgm:t>
        <a:bodyPr/>
        <a:lstStyle/>
        <a:p>
          <a:endParaRPr lang="ru-RU"/>
        </a:p>
      </dgm:t>
    </dgm:pt>
    <dgm:pt modelId="{D95A804E-5E77-4150-9F07-50906613B079}" type="sibTrans" cxnId="{4DB68DC4-6910-44A9-BDF1-D79D9DEE96E1}">
      <dgm:prSet/>
      <dgm:spPr/>
      <dgm:t>
        <a:bodyPr/>
        <a:lstStyle/>
        <a:p>
          <a:endParaRPr lang="ru-RU"/>
        </a:p>
      </dgm:t>
    </dgm:pt>
    <dgm:pt modelId="{8E93704C-AA39-4BBD-BDE6-022D3A8193E5}">
      <dgm:prSet custT="1"/>
      <dgm:spPr/>
      <dgm:t>
        <a:bodyPr/>
        <a:lstStyle/>
        <a:p>
          <a:pPr algn="ctr" rtl="0"/>
          <a:r>
            <a:rPr lang="ru-RU" sz="1800" b="1" i="1" baseline="0" dirty="0" smtClean="0">
              <a:solidFill>
                <a:schemeClr val="bg1"/>
              </a:solidFill>
              <a:effectLst/>
            </a:rPr>
            <a:t>Доработка проекта распорядительного документа по замечаниям</a:t>
          </a:r>
          <a:r>
            <a:rPr lang="ru-RU" sz="500" b="1" i="1" baseline="0" dirty="0" smtClean="0">
              <a:solidFill>
                <a:schemeClr val="bg1"/>
              </a:solidFill>
              <a:effectLst/>
            </a:rPr>
            <a:t>.</a:t>
          </a:r>
          <a:endParaRPr lang="ru-RU" sz="500" b="1" i="1" baseline="0" dirty="0">
            <a:solidFill>
              <a:schemeClr val="bg1"/>
            </a:solidFill>
            <a:effectLst/>
          </a:endParaRPr>
        </a:p>
      </dgm:t>
    </dgm:pt>
    <dgm:pt modelId="{19B9F4D0-EDF3-4E94-A1FC-46DB526B89E6}" type="parTrans" cxnId="{4A42B984-1D40-4105-84DE-C84C910A5E7D}">
      <dgm:prSet/>
      <dgm:spPr/>
      <dgm:t>
        <a:bodyPr/>
        <a:lstStyle/>
        <a:p>
          <a:endParaRPr lang="ru-RU"/>
        </a:p>
      </dgm:t>
    </dgm:pt>
    <dgm:pt modelId="{C69FAD72-96A3-4E67-A102-CAB724EB326D}" type="sibTrans" cxnId="{4A42B984-1D40-4105-84DE-C84C910A5E7D}">
      <dgm:prSet/>
      <dgm:spPr/>
      <dgm:t>
        <a:bodyPr/>
        <a:lstStyle/>
        <a:p>
          <a:endParaRPr lang="ru-RU"/>
        </a:p>
      </dgm:t>
    </dgm:pt>
    <dgm:pt modelId="{64319EF7-EB5A-41E8-8FDD-AABAFF740E6D}">
      <dgm:prSet custT="1"/>
      <dgm:spPr/>
      <dgm:t>
        <a:bodyPr/>
        <a:lstStyle/>
        <a:p>
          <a:pPr algn="ctr" rtl="0"/>
          <a:r>
            <a:rPr lang="ru-RU" sz="1800" b="1" i="1" baseline="0" dirty="0" smtClean="0">
              <a:solidFill>
                <a:schemeClr val="bg1"/>
              </a:solidFill>
              <a:effectLst/>
            </a:rPr>
            <a:t>Принятие решения (подписание документа).</a:t>
          </a:r>
          <a:endParaRPr lang="ru-RU" sz="1800" b="1" i="1" baseline="0" dirty="0">
            <a:solidFill>
              <a:schemeClr val="bg1"/>
            </a:solidFill>
            <a:effectLst/>
          </a:endParaRPr>
        </a:p>
      </dgm:t>
    </dgm:pt>
    <dgm:pt modelId="{07BE92A9-4EC7-4C14-93C5-56A8CA063CCE}" type="parTrans" cxnId="{A1DF6586-0D16-4F29-BE4C-B31442B3F4CF}">
      <dgm:prSet/>
      <dgm:spPr/>
      <dgm:t>
        <a:bodyPr/>
        <a:lstStyle/>
        <a:p>
          <a:endParaRPr lang="ru-RU"/>
        </a:p>
      </dgm:t>
    </dgm:pt>
    <dgm:pt modelId="{0D9575A5-0A28-431E-94CC-178E2DF0CE9D}" type="sibTrans" cxnId="{A1DF6586-0D16-4F29-BE4C-B31442B3F4CF}">
      <dgm:prSet/>
      <dgm:spPr/>
      <dgm:t>
        <a:bodyPr/>
        <a:lstStyle/>
        <a:p>
          <a:endParaRPr lang="ru-RU"/>
        </a:p>
      </dgm:t>
    </dgm:pt>
    <dgm:pt modelId="{7661BAE4-8211-4B92-B41A-182F290DE0B6}">
      <dgm:prSet custT="1"/>
      <dgm:spPr/>
      <dgm:t>
        <a:bodyPr/>
        <a:lstStyle/>
        <a:p>
          <a:pPr algn="ctr" rtl="0"/>
          <a:r>
            <a:rPr lang="ru-RU" sz="1800" b="1" i="1" baseline="0" dirty="0" smtClean="0">
              <a:solidFill>
                <a:schemeClr val="bg1"/>
              </a:solidFill>
            </a:rPr>
            <a:t>Доведение распорядительного документа до исполнителей.</a:t>
          </a:r>
          <a:r>
            <a:rPr lang="ru-RU" sz="500" b="1" i="1" baseline="0" dirty="0" smtClean="0">
              <a:solidFill>
                <a:schemeClr val="bg1"/>
              </a:solidFill>
            </a:rPr>
            <a:t> </a:t>
          </a:r>
          <a:endParaRPr lang="ru-RU" sz="500" b="1" i="1" baseline="0" dirty="0">
            <a:solidFill>
              <a:schemeClr val="bg1"/>
            </a:solidFill>
          </a:endParaRPr>
        </a:p>
      </dgm:t>
    </dgm:pt>
    <dgm:pt modelId="{3D1C55AE-74D6-4BC2-9503-6E9677824EB6}" type="parTrans" cxnId="{79012183-F867-462C-8EC3-17C379017E17}">
      <dgm:prSet/>
      <dgm:spPr/>
      <dgm:t>
        <a:bodyPr/>
        <a:lstStyle/>
        <a:p>
          <a:endParaRPr lang="ru-RU"/>
        </a:p>
      </dgm:t>
    </dgm:pt>
    <dgm:pt modelId="{46287873-1136-4EAF-B198-89FC62F2BAB0}" type="sibTrans" cxnId="{79012183-F867-462C-8EC3-17C379017E17}">
      <dgm:prSet/>
      <dgm:spPr/>
      <dgm:t>
        <a:bodyPr/>
        <a:lstStyle/>
        <a:p>
          <a:endParaRPr lang="ru-RU"/>
        </a:p>
      </dgm:t>
    </dgm:pt>
    <dgm:pt modelId="{1446C3F3-F090-4B9D-92CA-07A53B39ABA1}" type="pres">
      <dgm:prSet presAssocID="{AE17F03A-0FD0-4382-85D8-C53379E3E60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97AF4B9-20B9-42CB-98DD-BA9B1E4C9265}" type="pres">
      <dgm:prSet presAssocID="{64B39123-1444-4C48-9945-C7AA5C5309F3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DC2DB6-A26A-46D8-856C-CC56B5F84B40}" type="pres">
      <dgm:prSet presAssocID="{225FC831-EBC4-4FD7-8EFA-F08C4C7A0AF8}" presName="spacer" presStyleCnt="0"/>
      <dgm:spPr/>
    </dgm:pt>
    <dgm:pt modelId="{96ED6B79-A5D3-4D57-8609-88128377F264}" type="pres">
      <dgm:prSet presAssocID="{EEE9C01A-34E2-4EBD-B9B1-EEB595D71943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BF03F6-5078-4982-B45A-AC0C4FE64EE9}" type="pres">
      <dgm:prSet presAssocID="{93190072-7E63-459F-BF1A-DADF079109F6}" presName="spacer" presStyleCnt="0"/>
      <dgm:spPr/>
    </dgm:pt>
    <dgm:pt modelId="{E64D0FFD-5749-4D42-B41B-AD59148C35B5}" type="pres">
      <dgm:prSet presAssocID="{22B859D9-7BE0-449A-8980-9B5B899C0B2F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7853D4-F27E-42A6-A5F1-719808C8E1EE}" type="pres">
      <dgm:prSet presAssocID="{273A5403-A095-40B0-8B1C-54618D590949}" presName="spacer" presStyleCnt="0"/>
      <dgm:spPr/>
    </dgm:pt>
    <dgm:pt modelId="{D90587AE-1C61-4A13-A472-3233676D043A}" type="pres">
      <dgm:prSet presAssocID="{86C71BDC-2386-4805-8D08-CE56A8E41AB3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567BE5-E238-4ECF-AFFB-79F09E79E105}" type="pres">
      <dgm:prSet presAssocID="{D95A804E-5E77-4150-9F07-50906613B079}" presName="spacer" presStyleCnt="0"/>
      <dgm:spPr/>
    </dgm:pt>
    <dgm:pt modelId="{710E58F8-BA26-4DE9-A707-FB714CD60286}" type="pres">
      <dgm:prSet presAssocID="{8E93704C-AA39-4BBD-BDE6-022D3A8193E5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DC6971-BB4A-4B47-B627-49EFB2648149}" type="pres">
      <dgm:prSet presAssocID="{C69FAD72-96A3-4E67-A102-CAB724EB326D}" presName="spacer" presStyleCnt="0"/>
      <dgm:spPr/>
    </dgm:pt>
    <dgm:pt modelId="{304581A4-6910-4CE8-9941-5A0F6DAD633F}" type="pres">
      <dgm:prSet presAssocID="{64319EF7-EB5A-41E8-8FDD-AABAFF740E6D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21851A-C8FF-4A39-A230-CB3867042E5A}" type="pres">
      <dgm:prSet presAssocID="{0D9575A5-0A28-431E-94CC-178E2DF0CE9D}" presName="spacer" presStyleCnt="0"/>
      <dgm:spPr/>
    </dgm:pt>
    <dgm:pt modelId="{9A8DDC57-E25A-4932-B9D9-5AA7E21E5F1D}" type="pres">
      <dgm:prSet presAssocID="{7661BAE4-8211-4B92-B41A-182F290DE0B6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9012183-F867-462C-8EC3-17C379017E17}" srcId="{AE17F03A-0FD0-4382-85D8-C53379E3E609}" destId="{7661BAE4-8211-4B92-B41A-182F290DE0B6}" srcOrd="6" destOrd="0" parTransId="{3D1C55AE-74D6-4BC2-9503-6E9677824EB6}" sibTransId="{46287873-1136-4EAF-B198-89FC62F2BAB0}"/>
    <dgm:cxn modelId="{4A42B984-1D40-4105-84DE-C84C910A5E7D}" srcId="{AE17F03A-0FD0-4382-85D8-C53379E3E609}" destId="{8E93704C-AA39-4BBD-BDE6-022D3A8193E5}" srcOrd="4" destOrd="0" parTransId="{19B9F4D0-EDF3-4E94-A1FC-46DB526B89E6}" sibTransId="{C69FAD72-96A3-4E67-A102-CAB724EB326D}"/>
    <dgm:cxn modelId="{8DA5E0EE-D699-47B8-B740-403F3AA97062}" type="presOf" srcId="{7661BAE4-8211-4B92-B41A-182F290DE0B6}" destId="{9A8DDC57-E25A-4932-B9D9-5AA7E21E5F1D}" srcOrd="0" destOrd="0" presId="urn:microsoft.com/office/officeart/2005/8/layout/vList2"/>
    <dgm:cxn modelId="{DCCB4103-5675-4F93-9B28-88DC86EEB597}" srcId="{AE17F03A-0FD0-4382-85D8-C53379E3E609}" destId="{EEE9C01A-34E2-4EBD-B9B1-EEB595D71943}" srcOrd="1" destOrd="0" parTransId="{C6BA4A22-F110-4E3C-B7BC-AEC25BCD14FA}" sibTransId="{93190072-7E63-459F-BF1A-DADF079109F6}"/>
    <dgm:cxn modelId="{AC81F6A1-6D7A-4C27-B794-40DA256130B0}" srcId="{AE17F03A-0FD0-4382-85D8-C53379E3E609}" destId="{64B39123-1444-4C48-9945-C7AA5C5309F3}" srcOrd="0" destOrd="0" parTransId="{3E496DCC-4FB2-44DF-932F-FA63A56C978F}" sibTransId="{225FC831-EBC4-4FD7-8EFA-F08C4C7A0AF8}"/>
    <dgm:cxn modelId="{C6986003-B6E6-4CF5-9344-8BB7C6D5465D}" type="presOf" srcId="{AE17F03A-0FD0-4382-85D8-C53379E3E609}" destId="{1446C3F3-F090-4B9D-92CA-07A53B39ABA1}" srcOrd="0" destOrd="0" presId="urn:microsoft.com/office/officeart/2005/8/layout/vList2"/>
    <dgm:cxn modelId="{414AFAA4-05C3-4282-9917-4B2C42FCE4EB}" type="presOf" srcId="{EEE9C01A-34E2-4EBD-B9B1-EEB595D71943}" destId="{96ED6B79-A5D3-4D57-8609-88128377F264}" srcOrd="0" destOrd="0" presId="urn:microsoft.com/office/officeart/2005/8/layout/vList2"/>
    <dgm:cxn modelId="{A1DF6586-0D16-4F29-BE4C-B31442B3F4CF}" srcId="{AE17F03A-0FD0-4382-85D8-C53379E3E609}" destId="{64319EF7-EB5A-41E8-8FDD-AABAFF740E6D}" srcOrd="5" destOrd="0" parTransId="{07BE92A9-4EC7-4C14-93C5-56A8CA063CCE}" sibTransId="{0D9575A5-0A28-431E-94CC-178E2DF0CE9D}"/>
    <dgm:cxn modelId="{46F8A3AA-8EC5-4B68-816D-80E5A4A0FB54}" type="presOf" srcId="{86C71BDC-2386-4805-8D08-CE56A8E41AB3}" destId="{D90587AE-1C61-4A13-A472-3233676D043A}" srcOrd="0" destOrd="0" presId="urn:microsoft.com/office/officeart/2005/8/layout/vList2"/>
    <dgm:cxn modelId="{04830302-4436-445E-8305-7D701A7E566B}" type="presOf" srcId="{22B859D9-7BE0-449A-8980-9B5B899C0B2F}" destId="{E64D0FFD-5749-4D42-B41B-AD59148C35B5}" srcOrd="0" destOrd="0" presId="urn:microsoft.com/office/officeart/2005/8/layout/vList2"/>
    <dgm:cxn modelId="{4DB68DC4-6910-44A9-BDF1-D79D9DEE96E1}" srcId="{AE17F03A-0FD0-4382-85D8-C53379E3E609}" destId="{86C71BDC-2386-4805-8D08-CE56A8E41AB3}" srcOrd="3" destOrd="0" parTransId="{7991A31E-7DAB-4D2E-A462-9E267E81F351}" sibTransId="{D95A804E-5E77-4150-9F07-50906613B079}"/>
    <dgm:cxn modelId="{A23D5B79-BB52-4176-8CC7-12B7BA148536}" type="presOf" srcId="{64319EF7-EB5A-41E8-8FDD-AABAFF740E6D}" destId="{304581A4-6910-4CE8-9941-5A0F6DAD633F}" srcOrd="0" destOrd="0" presId="urn:microsoft.com/office/officeart/2005/8/layout/vList2"/>
    <dgm:cxn modelId="{B1C94CDC-C065-4120-B070-5CBBCFF72528}" type="presOf" srcId="{64B39123-1444-4C48-9945-C7AA5C5309F3}" destId="{897AF4B9-20B9-42CB-98DD-BA9B1E4C9265}" srcOrd="0" destOrd="0" presId="urn:microsoft.com/office/officeart/2005/8/layout/vList2"/>
    <dgm:cxn modelId="{0D3498A1-2B08-485A-884D-3464E0CF5E88}" srcId="{AE17F03A-0FD0-4382-85D8-C53379E3E609}" destId="{22B859D9-7BE0-449A-8980-9B5B899C0B2F}" srcOrd="2" destOrd="0" parTransId="{2B43F176-27EB-49A1-9F87-B6DAD0D3588F}" sibTransId="{273A5403-A095-40B0-8B1C-54618D590949}"/>
    <dgm:cxn modelId="{F9AFA129-761C-4E14-BFC1-1735B1100985}" type="presOf" srcId="{8E93704C-AA39-4BBD-BDE6-022D3A8193E5}" destId="{710E58F8-BA26-4DE9-A707-FB714CD60286}" srcOrd="0" destOrd="0" presId="urn:microsoft.com/office/officeart/2005/8/layout/vList2"/>
    <dgm:cxn modelId="{D0ECA8F2-A5CC-47A3-B7F2-08DCE3B63CF2}" type="presParOf" srcId="{1446C3F3-F090-4B9D-92CA-07A53B39ABA1}" destId="{897AF4B9-20B9-42CB-98DD-BA9B1E4C9265}" srcOrd="0" destOrd="0" presId="urn:microsoft.com/office/officeart/2005/8/layout/vList2"/>
    <dgm:cxn modelId="{16A2CDB5-A574-42A6-8FDA-1311CB4C4111}" type="presParOf" srcId="{1446C3F3-F090-4B9D-92CA-07A53B39ABA1}" destId="{8FDC2DB6-A26A-46D8-856C-CC56B5F84B40}" srcOrd="1" destOrd="0" presId="urn:microsoft.com/office/officeart/2005/8/layout/vList2"/>
    <dgm:cxn modelId="{2CDD650E-D1BC-42BC-915A-D95822FE1A6A}" type="presParOf" srcId="{1446C3F3-F090-4B9D-92CA-07A53B39ABA1}" destId="{96ED6B79-A5D3-4D57-8609-88128377F264}" srcOrd="2" destOrd="0" presId="urn:microsoft.com/office/officeart/2005/8/layout/vList2"/>
    <dgm:cxn modelId="{C1DDA639-3E4A-478B-BA4D-30844FCD2519}" type="presParOf" srcId="{1446C3F3-F090-4B9D-92CA-07A53B39ABA1}" destId="{CABF03F6-5078-4982-B45A-AC0C4FE64EE9}" srcOrd="3" destOrd="0" presId="urn:microsoft.com/office/officeart/2005/8/layout/vList2"/>
    <dgm:cxn modelId="{2CC4D84C-A06D-4E5D-9D9D-C349E325B354}" type="presParOf" srcId="{1446C3F3-F090-4B9D-92CA-07A53B39ABA1}" destId="{E64D0FFD-5749-4D42-B41B-AD59148C35B5}" srcOrd="4" destOrd="0" presId="urn:microsoft.com/office/officeart/2005/8/layout/vList2"/>
    <dgm:cxn modelId="{14203875-DD07-4541-9FCA-E2DC41D2D125}" type="presParOf" srcId="{1446C3F3-F090-4B9D-92CA-07A53B39ABA1}" destId="{2D7853D4-F27E-42A6-A5F1-719808C8E1EE}" srcOrd="5" destOrd="0" presId="urn:microsoft.com/office/officeart/2005/8/layout/vList2"/>
    <dgm:cxn modelId="{00F72F40-DDE1-468D-AEF4-13511C19A7C1}" type="presParOf" srcId="{1446C3F3-F090-4B9D-92CA-07A53B39ABA1}" destId="{D90587AE-1C61-4A13-A472-3233676D043A}" srcOrd="6" destOrd="0" presId="urn:microsoft.com/office/officeart/2005/8/layout/vList2"/>
    <dgm:cxn modelId="{11A41FCE-BCCA-427C-841F-451AE9DF6253}" type="presParOf" srcId="{1446C3F3-F090-4B9D-92CA-07A53B39ABA1}" destId="{D3567BE5-E238-4ECF-AFFB-79F09E79E105}" srcOrd="7" destOrd="0" presId="urn:microsoft.com/office/officeart/2005/8/layout/vList2"/>
    <dgm:cxn modelId="{69846548-CF23-4DC8-9685-E8088FE32892}" type="presParOf" srcId="{1446C3F3-F090-4B9D-92CA-07A53B39ABA1}" destId="{710E58F8-BA26-4DE9-A707-FB714CD60286}" srcOrd="8" destOrd="0" presId="urn:microsoft.com/office/officeart/2005/8/layout/vList2"/>
    <dgm:cxn modelId="{2C6AC862-2F38-4283-B009-C0779A5FE97B}" type="presParOf" srcId="{1446C3F3-F090-4B9D-92CA-07A53B39ABA1}" destId="{47DC6971-BB4A-4B47-B627-49EFB2648149}" srcOrd="9" destOrd="0" presId="urn:microsoft.com/office/officeart/2005/8/layout/vList2"/>
    <dgm:cxn modelId="{F128027F-F9B2-441A-B334-4074D65FAEE7}" type="presParOf" srcId="{1446C3F3-F090-4B9D-92CA-07A53B39ABA1}" destId="{304581A4-6910-4CE8-9941-5A0F6DAD633F}" srcOrd="10" destOrd="0" presId="urn:microsoft.com/office/officeart/2005/8/layout/vList2"/>
    <dgm:cxn modelId="{520A1BD9-7D7F-4F2D-8131-ABAB0C3C9733}" type="presParOf" srcId="{1446C3F3-F090-4B9D-92CA-07A53B39ABA1}" destId="{4B21851A-C8FF-4A39-A230-CB3867042E5A}" srcOrd="11" destOrd="0" presId="urn:microsoft.com/office/officeart/2005/8/layout/vList2"/>
    <dgm:cxn modelId="{9F73C050-AFC1-4800-8C31-745A072F1E3E}" type="presParOf" srcId="{1446C3F3-F090-4B9D-92CA-07A53B39ABA1}" destId="{9A8DDC57-E25A-4932-B9D9-5AA7E21E5F1D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F85473-1FFF-4BCB-B247-6E153F2D4A45}">
      <dsp:nvSpPr>
        <dsp:cNvPr id="0" name=""/>
        <dsp:cNvSpPr/>
      </dsp:nvSpPr>
      <dsp:spPr>
        <a:xfrm>
          <a:off x="0" y="0"/>
          <a:ext cx="3616176" cy="3616176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lumMod val="60000"/>
            <a:lumOff val="40000"/>
            <a:alpha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DBF7CD-BD8A-491F-AAF0-86C8E7FCFEDC}">
      <dsp:nvSpPr>
        <dsp:cNvPr id="0" name=""/>
        <dsp:cNvSpPr/>
      </dsp:nvSpPr>
      <dsp:spPr>
        <a:xfrm>
          <a:off x="1808088" y="0"/>
          <a:ext cx="5560392" cy="361617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i="1" kern="1200" dirty="0" smtClean="0">
              <a:solidFill>
                <a:schemeClr val="bg1"/>
              </a:solidFill>
              <a:effectLst/>
            </a:rPr>
            <a:t>Правовые акты федерального уровня – акты, издаваемые Президентом Российской Федерации, Правительством Российской Федерации, органами федеральной исполнительной власти</a:t>
          </a:r>
          <a:endParaRPr lang="ru-RU" sz="1500" b="1" i="1" kern="1200" dirty="0">
            <a:solidFill>
              <a:schemeClr val="bg1"/>
            </a:solidFill>
            <a:effectLst/>
          </a:endParaRPr>
        </a:p>
      </dsp:txBody>
      <dsp:txXfrm>
        <a:off x="1808088" y="0"/>
        <a:ext cx="5560392" cy="1084855"/>
      </dsp:txXfrm>
    </dsp:sp>
    <dsp:sp modelId="{3EF036E8-AF02-4D4B-991A-B50F5B0C3C22}">
      <dsp:nvSpPr>
        <dsp:cNvPr id="0" name=""/>
        <dsp:cNvSpPr/>
      </dsp:nvSpPr>
      <dsp:spPr>
        <a:xfrm>
          <a:off x="632831" y="1084855"/>
          <a:ext cx="2350512" cy="2350512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lumMod val="75000"/>
            <a:alpha val="7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C2DD68-9F02-4EB0-8B0D-05196706755E}">
      <dsp:nvSpPr>
        <dsp:cNvPr id="0" name=""/>
        <dsp:cNvSpPr/>
      </dsp:nvSpPr>
      <dsp:spPr>
        <a:xfrm>
          <a:off x="1808088" y="1084855"/>
          <a:ext cx="5560392" cy="23505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2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i="1" kern="12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Правовые акты, действующие на уровне субъектов Российской Федерации - республик, краев, областей, городов федерального значения Москвы и Санкт-Петербурга, автономных областей и округов, а также и территориальных образований;</a:t>
          </a:r>
          <a:endParaRPr lang="ru-RU" sz="1500" b="1" i="1" kern="1200" dirty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1808088" y="1084855"/>
        <a:ext cx="5560392" cy="1084851"/>
      </dsp:txXfrm>
    </dsp:sp>
    <dsp:sp modelId="{AAA72A29-D8B3-492C-BCE5-EF533CC5828D}">
      <dsp:nvSpPr>
        <dsp:cNvPr id="0" name=""/>
        <dsp:cNvSpPr/>
      </dsp:nvSpPr>
      <dsp:spPr>
        <a:xfrm>
          <a:off x="1265662" y="2169706"/>
          <a:ext cx="1084851" cy="1084851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lumMod val="5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905801-306B-489D-BBB8-E3C6C512D689}">
      <dsp:nvSpPr>
        <dsp:cNvPr id="0" name=""/>
        <dsp:cNvSpPr/>
      </dsp:nvSpPr>
      <dsp:spPr>
        <a:xfrm>
          <a:off x="1808088" y="2169706"/>
          <a:ext cx="5560392" cy="108485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2">
              <a:lumMod val="60000"/>
              <a:lumOff val="40000"/>
              <a:alpha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i="1" kern="1200" dirty="0" smtClean="0">
              <a:solidFill>
                <a:schemeClr val="bg1"/>
              </a:solidFill>
              <a:effectLst/>
            </a:rPr>
            <a:t>Правовые акты организаций, учреждений, предприятий</a:t>
          </a:r>
          <a:r>
            <a:rPr lang="ru-RU" sz="25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</a:t>
          </a:r>
          <a:endParaRPr lang="ru-RU" sz="25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08088" y="2169706"/>
        <a:ext cx="5560392" cy="10848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8B2F82-04E9-493B-A8BD-0E1E360E0802}">
      <dsp:nvSpPr>
        <dsp:cNvPr id="0" name=""/>
        <dsp:cNvSpPr/>
      </dsp:nvSpPr>
      <dsp:spPr>
        <a:xfrm>
          <a:off x="0" y="4"/>
          <a:ext cx="9144000" cy="5445215"/>
        </a:xfrm>
        <a:prstGeom prst="leftRightRibb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B952A5-9F82-4E80-949D-6DD224B1222B}">
      <dsp:nvSpPr>
        <dsp:cNvPr id="0" name=""/>
        <dsp:cNvSpPr/>
      </dsp:nvSpPr>
      <dsp:spPr>
        <a:xfrm>
          <a:off x="1115611" y="1296144"/>
          <a:ext cx="3124853" cy="205275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6896" rIns="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документы, издаваемые в условиях коллегиальности (постановления и решения) - издаются на основе решений, принимаемых совместно группой работников (коллегией, собранием, советом, правлением и т.п.). Коллегиальность позволяет наиболее правильно и эффективно решать наиболее важные вопросы деятельности организации.</a:t>
          </a:r>
          <a:endParaRPr lang="ru-RU" sz="1600" b="1" i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15611" y="1296144"/>
        <a:ext cx="3124853" cy="2052759"/>
      </dsp:txXfrm>
    </dsp:sp>
    <dsp:sp modelId="{7405689E-738A-43C7-8D48-A9ACE8DDC70F}">
      <dsp:nvSpPr>
        <dsp:cNvPr id="0" name=""/>
        <dsp:cNvSpPr/>
      </dsp:nvSpPr>
      <dsp:spPr>
        <a:xfrm>
          <a:off x="4427998" y="2160239"/>
          <a:ext cx="3566160" cy="179222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4008" rIns="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документы, издаваемые в условиях единоличного принятия решений (приказы, распоряжения, указания) - власть по всем вопросам управления в организации принадлежит ее руководителю</a:t>
          </a:r>
          <a:endParaRPr lang="ru-RU" sz="1800" b="1" i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27998" y="2160239"/>
        <a:ext cx="3566160" cy="17922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7AF4B9-20B9-42CB-98DD-BA9B1E4C9265}">
      <dsp:nvSpPr>
        <dsp:cNvPr id="0" name=""/>
        <dsp:cNvSpPr/>
      </dsp:nvSpPr>
      <dsp:spPr>
        <a:xfrm>
          <a:off x="0" y="1138"/>
          <a:ext cx="6696744" cy="595763"/>
        </a:xfrm>
        <a:prstGeom prst="roundRect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baseline="0" dirty="0" smtClean="0">
              <a:solidFill>
                <a:schemeClr val="bg1"/>
              </a:solidFill>
              <a:effectLst/>
            </a:rPr>
            <a:t>Инициирование решения (обоснование необходимости издания распорядительного документа).</a:t>
          </a:r>
          <a:endParaRPr lang="ru-RU" sz="1800" b="1" i="1" kern="1200" baseline="0" dirty="0">
            <a:solidFill>
              <a:schemeClr val="bg1"/>
            </a:solidFill>
            <a:effectLst/>
          </a:endParaRPr>
        </a:p>
      </dsp:txBody>
      <dsp:txXfrm>
        <a:off x="29083" y="30221"/>
        <a:ext cx="6638578" cy="537597"/>
      </dsp:txXfrm>
    </dsp:sp>
    <dsp:sp modelId="{96ED6B79-A5D3-4D57-8609-88128377F264}">
      <dsp:nvSpPr>
        <dsp:cNvPr id="0" name=""/>
        <dsp:cNvSpPr/>
      </dsp:nvSpPr>
      <dsp:spPr>
        <a:xfrm>
          <a:off x="0" y="609543"/>
          <a:ext cx="6696744" cy="595763"/>
        </a:xfrm>
        <a:prstGeom prst="roundRect">
          <a:avLst/>
        </a:prstGeom>
        <a:solidFill>
          <a:schemeClr val="accent4">
            <a:shade val="80000"/>
            <a:hueOff val="34120"/>
            <a:satOff val="735"/>
            <a:lumOff val="36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baseline="0" dirty="0" smtClean="0">
              <a:solidFill>
                <a:schemeClr val="bg1"/>
              </a:solidFill>
              <a:effectLst/>
            </a:rPr>
            <a:t>Сбор и анализ информации по вопросу</a:t>
          </a:r>
          <a:r>
            <a:rPr lang="ru-RU" sz="1600" b="1" i="1" kern="1200" baseline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ru-RU" sz="1600" b="1" i="1" kern="1200" baseline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083" y="638626"/>
        <a:ext cx="6638578" cy="537597"/>
      </dsp:txXfrm>
    </dsp:sp>
    <dsp:sp modelId="{E64D0FFD-5749-4D42-B41B-AD59148C35B5}">
      <dsp:nvSpPr>
        <dsp:cNvPr id="0" name=""/>
        <dsp:cNvSpPr/>
      </dsp:nvSpPr>
      <dsp:spPr>
        <a:xfrm>
          <a:off x="0" y="1217949"/>
          <a:ext cx="6696744" cy="595763"/>
        </a:xfrm>
        <a:prstGeom prst="roundRect">
          <a:avLst/>
        </a:prstGeom>
        <a:solidFill>
          <a:schemeClr val="accent4">
            <a:shade val="80000"/>
            <a:hueOff val="68239"/>
            <a:satOff val="1470"/>
            <a:lumOff val="73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baseline="0" dirty="0" smtClean="0">
              <a:solidFill>
                <a:schemeClr val="bg1"/>
              </a:solidFill>
              <a:effectLst/>
            </a:rPr>
            <a:t>Подготовка проекта распорядительного документа.</a:t>
          </a:r>
          <a:endParaRPr lang="ru-RU" sz="500" b="1" i="1" kern="1200" baseline="0" dirty="0">
            <a:solidFill>
              <a:schemeClr val="bg1"/>
            </a:solidFill>
            <a:effectLst/>
          </a:endParaRPr>
        </a:p>
      </dsp:txBody>
      <dsp:txXfrm>
        <a:off x="29083" y="1247032"/>
        <a:ext cx="6638578" cy="537597"/>
      </dsp:txXfrm>
    </dsp:sp>
    <dsp:sp modelId="{D90587AE-1C61-4A13-A472-3233676D043A}">
      <dsp:nvSpPr>
        <dsp:cNvPr id="0" name=""/>
        <dsp:cNvSpPr/>
      </dsp:nvSpPr>
      <dsp:spPr>
        <a:xfrm>
          <a:off x="0" y="1826354"/>
          <a:ext cx="6696744" cy="595763"/>
        </a:xfrm>
        <a:prstGeom prst="roundRect">
          <a:avLst/>
        </a:prstGeom>
        <a:solidFill>
          <a:schemeClr val="accent4">
            <a:shade val="80000"/>
            <a:hueOff val="102359"/>
            <a:satOff val="2205"/>
            <a:lumOff val="110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baseline="0" smtClean="0">
              <a:solidFill>
                <a:schemeClr val="bg1"/>
              </a:solidFill>
            </a:rPr>
            <a:t>Согласование проекта документа.</a:t>
          </a:r>
          <a:endParaRPr lang="ru-RU" sz="1800" b="1" i="1" kern="1200" baseline="0" dirty="0">
            <a:solidFill>
              <a:schemeClr val="bg1"/>
            </a:solidFill>
          </a:endParaRPr>
        </a:p>
      </dsp:txBody>
      <dsp:txXfrm>
        <a:off x="29083" y="1855437"/>
        <a:ext cx="6638578" cy="537597"/>
      </dsp:txXfrm>
    </dsp:sp>
    <dsp:sp modelId="{710E58F8-BA26-4DE9-A707-FB714CD60286}">
      <dsp:nvSpPr>
        <dsp:cNvPr id="0" name=""/>
        <dsp:cNvSpPr/>
      </dsp:nvSpPr>
      <dsp:spPr>
        <a:xfrm>
          <a:off x="0" y="2434759"/>
          <a:ext cx="6696744" cy="595763"/>
        </a:xfrm>
        <a:prstGeom prst="roundRect">
          <a:avLst/>
        </a:prstGeom>
        <a:solidFill>
          <a:schemeClr val="accent4">
            <a:shade val="80000"/>
            <a:hueOff val="136479"/>
            <a:satOff val="2940"/>
            <a:lumOff val="1471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baseline="0" dirty="0" smtClean="0">
              <a:solidFill>
                <a:schemeClr val="bg1"/>
              </a:solidFill>
              <a:effectLst/>
            </a:rPr>
            <a:t>Доработка проекта распорядительного документа по замечаниям</a:t>
          </a:r>
          <a:r>
            <a:rPr lang="ru-RU" sz="500" b="1" i="1" kern="1200" baseline="0" dirty="0" smtClean="0">
              <a:solidFill>
                <a:schemeClr val="bg1"/>
              </a:solidFill>
              <a:effectLst/>
            </a:rPr>
            <a:t>.</a:t>
          </a:r>
          <a:endParaRPr lang="ru-RU" sz="500" b="1" i="1" kern="1200" baseline="0" dirty="0">
            <a:solidFill>
              <a:schemeClr val="bg1"/>
            </a:solidFill>
            <a:effectLst/>
          </a:endParaRPr>
        </a:p>
      </dsp:txBody>
      <dsp:txXfrm>
        <a:off x="29083" y="2463842"/>
        <a:ext cx="6638578" cy="537597"/>
      </dsp:txXfrm>
    </dsp:sp>
    <dsp:sp modelId="{304581A4-6910-4CE8-9941-5A0F6DAD633F}">
      <dsp:nvSpPr>
        <dsp:cNvPr id="0" name=""/>
        <dsp:cNvSpPr/>
      </dsp:nvSpPr>
      <dsp:spPr>
        <a:xfrm>
          <a:off x="0" y="3043165"/>
          <a:ext cx="6696744" cy="595763"/>
        </a:xfrm>
        <a:prstGeom prst="roundRect">
          <a:avLst/>
        </a:prstGeom>
        <a:solidFill>
          <a:schemeClr val="accent4">
            <a:shade val="80000"/>
            <a:hueOff val="170599"/>
            <a:satOff val="3675"/>
            <a:lumOff val="1839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baseline="0" dirty="0" smtClean="0">
              <a:solidFill>
                <a:schemeClr val="bg1"/>
              </a:solidFill>
              <a:effectLst/>
            </a:rPr>
            <a:t>Принятие решения (подписание документа).</a:t>
          </a:r>
          <a:endParaRPr lang="ru-RU" sz="1800" b="1" i="1" kern="1200" baseline="0" dirty="0">
            <a:solidFill>
              <a:schemeClr val="bg1"/>
            </a:solidFill>
            <a:effectLst/>
          </a:endParaRPr>
        </a:p>
      </dsp:txBody>
      <dsp:txXfrm>
        <a:off x="29083" y="3072248"/>
        <a:ext cx="6638578" cy="537597"/>
      </dsp:txXfrm>
    </dsp:sp>
    <dsp:sp modelId="{9A8DDC57-E25A-4932-B9D9-5AA7E21E5F1D}">
      <dsp:nvSpPr>
        <dsp:cNvPr id="0" name=""/>
        <dsp:cNvSpPr/>
      </dsp:nvSpPr>
      <dsp:spPr>
        <a:xfrm>
          <a:off x="0" y="3651570"/>
          <a:ext cx="6696744" cy="595763"/>
        </a:xfrm>
        <a:prstGeom prst="roundRect">
          <a:avLst/>
        </a:prstGeom>
        <a:solidFill>
          <a:schemeClr val="accent4">
            <a:shade val="80000"/>
            <a:hueOff val="204718"/>
            <a:satOff val="4410"/>
            <a:lumOff val="220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baseline="0" dirty="0" smtClean="0">
              <a:solidFill>
                <a:schemeClr val="bg1"/>
              </a:solidFill>
            </a:rPr>
            <a:t>Доведение распорядительного документа до исполнителей.</a:t>
          </a:r>
          <a:r>
            <a:rPr lang="ru-RU" sz="500" b="1" i="1" kern="1200" baseline="0" dirty="0" smtClean="0">
              <a:solidFill>
                <a:schemeClr val="bg1"/>
              </a:solidFill>
            </a:rPr>
            <a:t> </a:t>
          </a:r>
          <a:endParaRPr lang="ru-RU" sz="500" b="1" i="1" kern="1200" baseline="0" dirty="0">
            <a:solidFill>
              <a:schemeClr val="bg1"/>
            </a:solidFill>
          </a:endParaRPr>
        </a:p>
      </dsp:txBody>
      <dsp:txXfrm>
        <a:off x="29083" y="3680653"/>
        <a:ext cx="6638578" cy="5375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4CD1B5-1F78-4D73-B155-0CDD72AE9057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E62306-BC8D-432B-90FF-A722B1EE3A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672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81156-CA4A-4DA3-B992-F67756F9B69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split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plit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80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split dir="in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imghp?hl=ru" TargetMode="External"/><Relationship Id="rId2" Type="http://schemas.openxmlformats.org/officeDocument/2006/relationships/hyperlink" Target="http://www.edou.ru/index.php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2225770"/>
            <a:ext cx="9144000" cy="1938992"/>
          </a:xfrm>
          <a:prstGeom prst="rect">
            <a:avLst/>
          </a:prstGeom>
          <a:solidFill>
            <a:schemeClr val="accent1">
              <a:lumMod val="20000"/>
              <a:lumOff val="80000"/>
              <a:alpha val="44000"/>
            </a:schemeClr>
          </a:solidFill>
          <a:ln w="6350">
            <a:solidFill>
              <a:schemeClr val="tx1">
                <a:lumMod val="9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ПРЕЗЕНТАЦИЯ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ДОУ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на тему:</a:t>
            </a:r>
            <a:endParaRPr lang="en-US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Система организационно-распорядительной документации</a:t>
            </a:r>
            <a:r>
              <a:rPr lang="ru-RU" sz="28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28652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Сургут 18.09.2020 г.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332656"/>
            <a:ext cx="9143999" cy="400110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Задание сделать конспект по теме</a:t>
            </a:r>
            <a:endParaRPr lang="ru-RU" sz="2000" b="1" dirty="0">
              <a:ln w="3175" cmpd="sng">
                <a:noFill/>
                <a:prstDash val="solid"/>
              </a:ln>
              <a:solidFill>
                <a:srgbClr val="371138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 animBg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620688"/>
            <a:ext cx="9143999" cy="523220"/>
          </a:xfrm>
          <a:prstGeom prst="rect">
            <a:avLst/>
          </a:prstGeom>
          <a:solidFill>
            <a:schemeClr val="accent1">
              <a:lumMod val="20000"/>
              <a:lumOff val="80000"/>
              <a:alpha val="41000"/>
            </a:schemeClr>
          </a:solidFill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3175" cmpd="sng">
                  <a:noFill/>
                  <a:prstDash val="solid"/>
                </a:ln>
                <a:solidFill>
                  <a:srgbClr val="371138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 УЧЕТОМ СФЕРЫ СВОЕГО ДЕЙСТВИЯ</a:t>
            </a:r>
            <a:endParaRPr lang="ru-RU" sz="2800" b="1" dirty="0">
              <a:ln w="3175" cmpd="sng">
                <a:noFill/>
                <a:prstDash val="solid"/>
              </a:ln>
              <a:solidFill>
                <a:srgbClr val="371138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755576" y="1844824"/>
          <a:ext cx="7368480" cy="3616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" y="260648"/>
            <a:ext cx="9143999" cy="954107"/>
          </a:xfrm>
          <a:prstGeom prst="rect">
            <a:avLst/>
          </a:prstGeom>
          <a:solidFill>
            <a:schemeClr val="accent1">
              <a:lumMod val="20000"/>
              <a:lumOff val="80000"/>
              <a:alpha val="41000"/>
            </a:schemeClr>
          </a:solidFill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3175" cmpd="sng">
                  <a:noFill/>
                  <a:prstDash val="solid"/>
                </a:ln>
                <a:solidFill>
                  <a:srgbClr val="371138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 ТОЧКИ ЗРЕНИЯ ПОРЯДКА РЕШЕНИЯ ВОПРОСОВ</a:t>
            </a:r>
            <a:endParaRPr lang="ru-RU" sz="2800" b="1" dirty="0">
              <a:ln w="3175" cmpd="sng">
                <a:noFill/>
                <a:prstDash val="solid"/>
              </a:ln>
              <a:solidFill>
                <a:srgbClr val="371138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0" y="1412776"/>
          <a:ext cx="9144000" cy="5445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4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1052736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b="1" i="1" strike="noStrike" cap="none" normalizeH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1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условиях единоличного принятия решений – приказов, указаний, распоряжений – включает следующие стадии:</a:t>
            </a:r>
            <a:endParaRPr kumimoji="0" lang="ru-RU" sz="2400" b="1" i="1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260648"/>
            <a:ext cx="9143999" cy="523220"/>
          </a:xfrm>
          <a:prstGeom prst="rect">
            <a:avLst/>
          </a:prstGeom>
          <a:solidFill>
            <a:schemeClr val="accent1">
              <a:lumMod val="20000"/>
              <a:lumOff val="80000"/>
              <a:alpha val="41000"/>
            </a:schemeClr>
          </a:solidFill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3175" cmpd="sng">
                  <a:noFill/>
                  <a:prstDash val="solid"/>
                </a:ln>
                <a:solidFill>
                  <a:srgbClr val="371138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ПРОЦЕДУРА ИЗДАНИЯ </a:t>
            </a:r>
            <a:endParaRPr lang="ru-RU" sz="2800" b="1" dirty="0">
              <a:ln w="3175" cmpd="sng">
                <a:noFill/>
                <a:prstDash val="solid"/>
              </a:ln>
              <a:solidFill>
                <a:srgbClr val="371138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11" name="Схема 10"/>
          <p:cNvGraphicFramePr/>
          <p:nvPr/>
        </p:nvGraphicFramePr>
        <p:xfrm>
          <a:off x="1259632" y="1916832"/>
          <a:ext cx="6696744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  <p:bldP spid="7" grpId="0" animBg="1"/>
      <p:bldGraphic spid="11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9143999" cy="523220"/>
          </a:xfrm>
          <a:prstGeom prst="rect">
            <a:avLst/>
          </a:prstGeom>
          <a:solidFill>
            <a:schemeClr val="accent1">
              <a:lumMod val="20000"/>
              <a:lumOff val="80000"/>
              <a:alpha val="41000"/>
            </a:schemeClr>
          </a:solidFill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3175" cmpd="sng">
                  <a:noFill/>
                  <a:prstDash val="solid"/>
                </a:ln>
                <a:solidFill>
                  <a:srgbClr val="371138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ТЕКСТ</a:t>
            </a:r>
            <a:endParaRPr lang="ru-RU" sz="2800" b="1" dirty="0">
              <a:ln w="3175" cmpd="sng">
                <a:noFill/>
                <a:prstDash val="solid"/>
              </a:ln>
              <a:solidFill>
                <a:srgbClr val="371138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43808" y="908720"/>
            <a:ext cx="337009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СОСТОИТ ИЗ ДВУХ ЧАСТЕЙ </a:t>
            </a:r>
            <a:endParaRPr lang="ru-RU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916832"/>
            <a:ext cx="3096344" cy="20313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Констатирующая часть является введением в существо рассматриваемого вопроса (причина распоряжения) - она может отсутствовать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55976" y="1844825"/>
            <a:ext cx="4320480" cy="23083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Распорядительная часть, излагается в повелительной форме. В зависимости от вида документа она начинается словами «ПОСТАНОВЛЯЕТ» («ПОСТАНОВИЛ») – в постановлении: «РЕШАЕТ» («РЕШИЛ») в решении: «ПРЕДЛАГАЮ» - в распоряжении; «ПРИКАЗЫВАЮ» - в приказе. </a:t>
            </a:r>
          </a:p>
        </p:txBody>
      </p:sp>
      <p:sp>
        <p:nvSpPr>
          <p:cNvPr id="6" name="Стрелка углом вверх 5"/>
          <p:cNvSpPr/>
          <p:nvPr/>
        </p:nvSpPr>
        <p:spPr>
          <a:xfrm flipV="1">
            <a:off x="6300192" y="980728"/>
            <a:ext cx="1224136" cy="720080"/>
          </a:xfrm>
          <a:prstGeom prst="bentUp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углом вверх 6"/>
          <p:cNvSpPr/>
          <p:nvPr/>
        </p:nvSpPr>
        <p:spPr>
          <a:xfrm flipH="1" flipV="1">
            <a:off x="1475656" y="980728"/>
            <a:ext cx="1224136" cy="720080"/>
          </a:xfrm>
          <a:prstGeom prst="bentUp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4802669"/>
            <a:ext cx="9144000" cy="14773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Слова «ПОСТАНОВЛЯЕТ, РЕШИЛ, ПРЕДЛАГАЮ, ПРИКАЗЫВЫАЮ и т.п. печатают прописными буквами или строчными вразрядку.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Располагаются эти слова на отдельной строке прямо от полей.  В постановлениях и решениях перед словами «постановляет» и «решает» указывается название коллегиального органа.</a:t>
            </a:r>
            <a:endParaRPr kumimoji="0" lang="ru-RU" b="1" i="1" u="none" cap="none" normalizeH="0" baseline="0" dirty="0" smtClean="0">
              <a:ln>
                <a:noFill/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2764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9143999" cy="523220"/>
          </a:xfrm>
          <a:prstGeom prst="rect">
            <a:avLst/>
          </a:prstGeom>
          <a:solidFill>
            <a:schemeClr val="accent1">
              <a:lumMod val="20000"/>
              <a:lumOff val="80000"/>
              <a:alpha val="41000"/>
            </a:schemeClr>
          </a:solidFill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3175" cmpd="sng">
                  <a:noFill/>
                  <a:prstDash val="solid"/>
                </a:ln>
                <a:solidFill>
                  <a:srgbClr val="371138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ТРЕБОВАНИЯ К ТЕКСТУ</a:t>
            </a:r>
            <a:endParaRPr lang="ru-RU" sz="2800" b="1" dirty="0">
              <a:ln w="3175" cmpd="sng">
                <a:noFill/>
                <a:prstDash val="solid"/>
              </a:ln>
              <a:solidFill>
                <a:srgbClr val="371138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836712"/>
            <a:ext cx="4320480" cy="17543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распорядительных документах (приказ, распоряжение) организаций, действующих на принципах единоначалия, изложение текста должно идти от первого лица единственного числа</a:t>
            </a:r>
            <a:endParaRPr lang="ru-RU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8674" name="Picture 2" descr="http://www.bibliotekar.ru/deloproizvodstvo-2/37.files/image001.gif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 l="6479" t="54674" r="66721" b="41169"/>
          <a:stretch>
            <a:fillRect/>
          </a:stretch>
        </p:blipFill>
        <p:spPr bwMode="auto">
          <a:xfrm>
            <a:off x="5436096" y="1844824"/>
            <a:ext cx="2978513" cy="360040"/>
          </a:xfrm>
          <a:prstGeom prst="rect">
            <a:avLst/>
          </a:prstGeom>
          <a:noFill/>
        </p:spPr>
      </p:pic>
      <p:pic>
        <p:nvPicPr>
          <p:cNvPr id="28676" name="Picture 4" descr="http://www.grandars.ru/images/1/review/id/1876/a403b42d4f.jpg"/>
          <p:cNvPicPr>
            <a:picLocks noChangeAspect="1" noChangeArrowheads="1"/>
          </p:cNvPicPr>
          <p:nvPr/>
        </p:nvPicPr>
        <p:blipFill>
          <a:blip r:embed="rId3" cstate="print">
            <a:lum bright="-20000" contrast="30000"/>
          </a:blip>
          <a:srcRect l="2036" t="28812" r="77091" b="67688"/>
          <a:stretch>
            <a:fillRect/>
          </a:stretch>
        </p:blipFill>
        <p:spPr bwMode="auto">
          <a:xfrm>
            <a:off x="5220072" y="1196752"/>
            <a:ext cx="3294366" cy="432048"/>
          </a:xfrm>
          <a:prstGeom prst="rect">
            <a:avLst/>
          </a:prstGeom>
          <a:noFill/>
        </p:spPr>
      </p:pic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5004048" y="2564904"/>
            <a:ext cx="3937943" cy="147732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распорядительных документах коллегиальных органов текст излагаю от третьего лица единственного числе («постановляет, решил»).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4503603"/>
            <a:ext cx="9144000" cy="147732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Затем с новой строки с абзаца следует текст распорядительной части. Если распорядительная часть предполагает различные по характеру действия и нескольких исполнителей, она делится на пункты, которые нумеруются арабскими цифрами. В каждом пункте указывается исполнитель, предписываемое действие и срок исполнения. Исполнитель указывается в дательном падеже.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http://images.myshared.ru/17/1134684/slide_91.jpg"/>
          <p:cNvPicPr>
            <a:picLocks noChangeAspect="1" noChangeArrowheads="1"/>
          </p:cNvPicPr>
          <p:nvPr/>
        </p:nvPicPr>
        <p:blipFill>
          <a:blip r:embed="rId4" cstate="print"/>
          <a:srcRect l="15120" t="11340" r="59365" b="82360"/>
          <a:stretch>
            <a:fillRect/>
          </a:stretch>
        </p:blipFill>
        <p:spPr bwMode="auto">
          <a:xfrm>
            <a:off x="1475656" y="3429000"/>
            <a:ext cx="3110746" cy="432048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8677" grpId="0" animBg="1"/>
      <p:bldP spid="2867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395536" y="908720"/>
            <a:ext cx="8496944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Текст распорядительного документа должен иметь заголовок, в котором кратко сформулировано содержание документа. Заголовок начинается с предлога «О» («Об») и формулируется при помощи отглагольных существительных («О назначении…»</a:t>
            </a:r>
            <a:endParaRPr kumimoji="0" lang="ru-RU" b="1" i="1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88640"/>
            <a:ext cx="9143999" cy="523220"/>
          </a:xfrm>
          <a:prstGeom prst="rect">
            <a:avLst/>
          </a:prstGeom>
          <a:solidFill>
            <a:schemeClr val="accent1">
              <a:lumMod val="20000"/>
              <a:lumOff val="80000"/>
              <a:alpha val="41000"/>
            </a:schemeClr>
          </a:solidFill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3175" cmpd="sng">
                  <a:noFill/>
                  <a:prstDash val="solid"/>
                </a:ln>
                <a:solidFill>
                  <a:srgbClr val="371138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ТРЕБОВАНИЯ К ТЕКСТУ</a:t>
            </a:r>
            <a:endParaRPr lang="ru-RU" sz="2800" b="1" dirty="0">
              <a:ln w="3175" cmpd="sng">
                <a:noFill/>
                <a:prstDash val="solid"/>
              </a:ln>
              <a:solidFill>
                <a:srgbClr val="371138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9701" name="Picture 5" descr="http://tksneftegaz.ru/fileadmin/f/tk_documents/orders/prikaz_9.jpg"/>
          <p:cNvPicPr>
            <a:picLocks noChangeAspect="1" noChangeArrowheads="1"/>
          </p:cNvPicPr>
          <p:nvPr/>
        </p:nvPicPr>
        <p:blipFill>
          <a:blip r:embed="rId2" cstate="print"/>
          <a:srcRect l="28288" t="29361" r="24070" b="67714"/>
          <a:stretch>
            <a:fillRect/>
          </a:stretch>
        </p:blipFill>
        <p:spPr bwMode="auto">
          <a:xfrm>
            <a:off x="1979712" y="2276872"/>
            <a:ext cx="5308989" cy="387114"/>
          </a:xfrm>
          <a:prstGeom prst="rect">
            <a:avLst/>
          </a:prstGeom>
          <a:noFill/>
        </p:spPr>
      </p:pic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395536" y="3068960"/>
            <a:ext cx="817240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Распорядительный документ оформляется на общем бланке, формат А4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4149080"/>
            <a:ext cx="5238328" cy="147732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Распорядительные документы вступаю в силу с момента подписания или доведения до сведения исполнителя. В ряде случаев срок вступления в силу и срок действия акта указываю в самом документе.</a:t>
            </a:r>
            <a:endParaRPr lang="ru-RU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704" name="Picture 8" descr="http://www.kuzstu.ru/upload/iblock/4b8/prikaz_183_07.jpg"/>
          <p:cNvPicPr>
            <a:picLocks noChangeAspect="1" noChangeArrowheads="1"/>
          </p:cNvPicPr>
          <p:nvPr/>
        </p:nvPicPr>
        <p:blipFill>
          <a:blip r:embed="rId3" cstate="print"/>
          <a:srcRect l="28065" t="72441" r="3748" b="7529"/>
          <a:stretch>
            <a:fillRect/>
          </a:stretch>
        </p:blipFill>
        <p:spPr bwMode="auto">
          <a:xfrm>
            <a:off x="5076056" y="5445224"/>
            <a:ext cx="3240360" cy="1098905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29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7" grpId="0" animBg="1"/>
      <p:bldP spid="3" grpId="0" animBg="1"/>
      <p:bldP spid="29702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48680"/>
            <a:ext cx="9143999" cy="523220"/>
          </a:xfrm>
          <a:prstGeom prst="rect">
            <a:avLst/>
          </a:prstGeom>
          <a:solidFill>
            <a:schemeClr val="accent1">
              <a:lumMod val="20000"/>
              <a:lumOff val="80000"/>
              <a:alpha val="41000"/>
            </a:schemeClr>
          </a:solidFill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3175" cmpd="sng">
                  <a:noFill/>
                  <a:prstDash val="solid"/>
                </a:ln>
                <a:solidFill>
                  <a:srgbClr val="371138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ИСТОЧНИКИ</a:t>
            </a:r>
            <a:endParaRPr lang="ru-RU" sz="2800" b="1" dirty="0">
              <a:ln w="3175" cmpd="sng">
                <a:noFill/>
                <a:prstDash val="solid"/>
              </a:ln>
              <a:solidFill>
                <a:srgbClr val="371138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700808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ТЕКСТ:</a:t>
            </a:r>
          </a:p>
          <a:p>
            <a:pPr algn="ctr"/>
            <a:r>
              <a:rPr lang="ru-RU" sz="2400" b="1" i="1" dirty="0" smtClean="0">
                <a:solidFill>
                  <a:schemeClr val="bg1"/>
                </a:solidFill>
              </a:rPr>
              <a:t>Центр компетенции по вопросам документационного обеспечения управления и архивного дела</a:t>
            </a:r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en-US" sz="24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2"/>
              </a:rPr>
              <a:t>http://www.edou.ru/index.php</a:t>
            </a:r>
            <a:endParaRPr lang="ru-RU" sz="2400" b="1" i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ПРИМЕРЫ ДОКУМЕНТОВ:</a:t>
            </a:r>
          </a:p>
          <a:p>
            <a:pPr algn="ctr"/>
            <a:endParaRPr lang="ru-RU" sz="2400" b="1" i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3"/>
              </a:rPr>
              <a:t>https://www.google.com/imghp?hl=ru</a:t>
            </a:r>
            <a:r>
              <a:rPr lang="ru-RU" sz="24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2400" b="1" i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80528" y="98072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 регулируют и координируют деятельность, позволяют органу управления обеспечивать реализацию поставленных перед ним задач.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260648"/>
            <a:ext cx="9143999" cy="954107"/>
          </a:xfrm>
          <a:prstGeom prst="rect">
            <a:avLst/>
          </a:prstGeom>
          <a:solidFill>
            <a:schemeClr val="accent1">
              <a:lumMod val="20000"/>
              <a:lumOff val="80000"/>
              <a:alpha val="41000"/>
            </a:schemeClr>
          </a:solidFill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3175" cmpd="sng">
                  <a:noFill/>
                  <a:prstDash val="solid"/>
                </a:ln>
                <a:solidFill>
                  <a:srgbClr val="371138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РАСПОРЯДИТЕЛЬНЫЕ</a:t>
            </a:r>
          </a:p>
          <a:p>
            <a:pPr algn="ctr"/>
            <a:r>
              <a:rPr lang="ru-RU" sz="2800" b="1" dirty="0" smtClean="0">
                <a:ln w="3175" cmpd="sng">
                  <a:noFill/>
                  <a:prstDash val="solid"/>
                </a:ln>
                <a:solidFill>
                  <a:srgbClr val="371138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ДОКУМЕНТЫ</a:t>
            </a:r>
            <a:endParaRPr lang="ru-RU" sz="2800" b="1" dirty="0">
              <a:ln w="3175" cmpd="sng">
                <a:noFill/>
                <a:prstDash val="solid"/>
              </a:ln>
              <a:solidFill>
                <a:srgbClr val="371138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Рисунок 6" descr="documenti_ic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9800" y="188640"/>
            <a:ext cx="1008112" cy="1008112"/>
          </a:xfrm>
          <a:prstGeom prst="rect">
            <a:avLst/>
          </a:prstGeom>
        </p:spPr>
      </p:pic>
      <p:pic>
        <p:nvPicPr>
          <p:cNvPr id="8" name="Рисунок 7" descr="documenti_ic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6516216" y="188640"/>
            <a:ext cx="1008112" cy="100811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331640" y="2060848"/>
            <a:ext cx="62281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Распорядительные документы содержат решения, идущие сверху вниз по системе управления: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55776" y="2780928"/>
            <a:ext cx="3571769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Управляющий орган</a:t>
            </a: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31840" y="3573016"/>
            <a:ext cx="253159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Управляемый орган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15816" y="4365104"/>
            <a:ext cx="3025765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Руководитель организации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43808" y="5229200"/>
            <a:ext cx="319709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Структурные подразделения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79912" y="5949280"/>
            <a:ext cx="131196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Работники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2" name="Стрелка вниз 21"/>
          <p:cNvSpPr/>
          <p:nvPr/>
        </p:nvSpPr>
        <p:spPr>
          <a:xfrm>
            <a:off x="4211960" y="3212976"/>
            <a:ext cx="432048" cy="288032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4211960" y="4005064"/>
            <a:ext cx="432048" cy="288032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4211960" y="4869160"/>
            <a:ext cx="432048" cy="288032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>
            <a:off x="4211960" y="5661248"/>
            <a:ext cx="432048" cy="288032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10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204864"/>
            <a:ext cx="9143999" cy="2123658"/>
          </a:xfrm>
          <a:prstGeom prst="rect">
            <a:avLst/>
          </a:prstGeom>
          <a:solidFill>
            <a:schemeClr val="accent1">
              <a:lumMod val="20000"/>
              <a:lumOff val="80000"/>
              <a:alpha val="41000"/>
            </a:schemeClr>
          </a:solidFill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3175" cmpd="sng">
                  <a:noFill/>
                  <a:prstDash val="solid"/>
                </a:ln>
                <a:solidFill>
                  <a:srgbClr val="371138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ВИДЫ</a:t>
            </a:r>
          </a:p>
          <a:p>
            <a:pPr algn="ctr"/>
            <a:r>
              <a:rPr lang="ru-RU" sz="4400" b="1" dirty="0" smtClean="0">
                <a:ln w="3175" cmpd="sng">
                  <a:noFill/>
                  <a:prstDash val="solid"/>
                </a:ln>
                <a:solidFill>
                  <a:srgbClr val="371138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РАСПОРЯДИТЕЛЬНЫХ ДОКУМЕНТОВ</a:t>
            </a:r>
            <a:endParaRPr lang="ru-RU" sz="4400" b="1" dirty="0">
              <a:ln w="3175" cmpd="sng">
                <a:noFill/>
                <a:prstDash val="solid"/>
              </a:ln>
              <a:solidFill>
                <a:srgbClr val="371138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Рисунок 4" descr="w256h2561380664283FolderDocument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089388">
            <a:off x="7740204" y="2348732"/>
            <a:ext cx="1049244" cy="1049244"/>
          </a:xfrm>
          <a:prstGeom prst="rect">
            <a:avLst/>
          </a:prstGeom>
        </p:spPr>
      </p:pic>
      <p:pic>
        <p:nvPicPr>
          <p:cNvPr id="7" name="Рисунок 6" descr="w256h2561380664283FolderDocument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10612" flipH="1">
            <a:off x="323379" y="2348732"/>
            <a:ext cx="1049244" cy="1049244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648"/>
            <a:ext cx="9143999" cy="523220"/>
          </a:xfrm>
          <a:prstGeom prst="rect">
            <a:avLst/>
          </a:prstGeom>
          <a:solidFill>
            <a:schemeClr val="accent1">
              <a:lumMod val="20000"/>
              <a:lumOff val="80000"/>
              <a:alpha val="41000"/>
            </a:schemeClr>
          </a:solidFill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3175" cmpd="sng">
                  <a:noFill/>
                  <a:prstDash val="solid"/>
                </a:ln>
                <a:solidFill>
                  <a:srgbClr val="371138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ПОСТАНОВЛЕНИЕ</a:t>
            </a:r>
            <a:endParaRPr lang="ru-RU" sz="2800" b="1" dirty="0">
              <a:ln w="3175" cmpd="sng">
                <a:noFill/>
                <a:prstDash val="solid"/>
              </a:ln>
              <a:solidFill>
                <a:srgbClr val="371138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988840"/>
            <a:ext cx="3203848" cy="34163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-правовой акт, принимаемый высшими и центральными органами федеральной исполнительной власти, действующими на основе коллегиальности в целях разрешения наиболее важных и принципиальных задач, стоящих перед данными органами, и установления стабильных норм, правил</a:t>
            </a:r>
            <a:endParaRPr lang="ru-RU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www.mitht.rssi.ru/docs/6/6-1/ps1.jpg"/>
          <p:cNvPicPr>
            <a:picLocks noChangeAspect="1" noChangeArrowheads="1"/>
          </p:cNvPicPr>
          <p:nvPr/>
        </p:nvPicPr>
        <p:blipFill>
          <a:blip r:embed="rId2" cstate="print">
            <a:lum contrast="-10000"/>
          </a:blip>
          <a:srcRect b="13991"/>
          <a:stretch>
            <a:fillRect/>
          </a:stretch>
        </p:blipFill>
        <p:spPr bwMode="auto">
          <a:xfrm>
            <a:off x="4139952" y="1412776"/>
            <a:ext cx="4104456" cy="49431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32656"/>
            <a:ext cx="9143999" cy="523220"/>
          </a:xfrm>
          <a:prstGeom prst="rect">
            <a:avLst/>
          </a:prstGeom>
          <a:solidFill>
            <a:schemeClr val="accent1">
              <a:lumMod val="20000"/>
              <a:lumOff val="80000"/>
              <a:alpha val="41000"/>
            </a:schemeClr>
          </a:solidFill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3175" cmpd="sng">
                  <a:noFill/>
                  <a:prstDash val="solid"/>
                </a:ln>
                <a:solidFill>
                  <a:srgbClr val="371138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РЕШЕНИЕ</a:t>
            </a:r>
            <a:endParaRPr lang="ru-RU" sz="2800" b="1" dirty="0">
              <a:ln w="3175" cmpd="sng">
                <a:noFill/>
                <a:prstDash val="solid"/>
              </a:ln>
              <a:solidFill>
                <a:srgbClr val="371138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36096" y="1556792"/>
            <a:ext cx="3240360" cy="230832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– это правовой акт, принимаемый коллегиальными и совещательными органами учреждений, организаций, предприятий в целях разрешения наиболее важных вопросов их деятельности.</a:t>
            </a:r>
            <a:endParaRPr lang="ru-RU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58" name="Picture 2" descr="http://www.stbgroup.ru/portals/1/scrf_certificate_2.jpg"/>
          <p:cNvPicPr>
            <a:picLocks noChangeAspect="1" noChangeArrowheads="1"/>
          </p:cNvPicPr>
          <p:nvPr/>
        </p:nvPicPr>
        <p:blipFill>
          <a:blip r:embed="rId2" cstate="print"/>
          <a:srcRect t="2640" r="1100" b="16392"/>
          <a:stretch>
            <a:fillRect/>
          </a:stretch>
        </p:blipFill>
        <p:spPr bwMode="auto">
          <a:xfrm rot="21034249">
            <a:off x="998295" y="1848810"/>
            <a:ext cx="3718718" cy="43586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332656"/>
            <a:ext cx="9143999" cy="523220"/>
          </a:xfrm>
          <a:prstGeom prst="rect">
            <a:avLst/>
          </a:prstGeom>
          <a:solidFill>
            <a:schemeClr val="accent1">
              <a:lumMod val="20000"/>
              <a:lumOff val="80000"/>
              <a:alpha val="41000"/>
            </a:schemeClr>
          </a:solidFill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3175" cmpd="sng">
                  <a:noFill/>
                  <a:prstDash val="solid"/>
                </a:ln>
                <a:solidFill>
                  <a:srgbClr val="371138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ПРИКАЗ</a:t>
            </a:r>
            <a:endParaRPr lang="ru-RU" sz="2800" b="1" dirty="0">
              <a:ln w="3175" cmpd="sng">
                <a:noFill/>
                <a:prstDash val="solid"/>
              </a:ln>
              <a:solidFill>
                <a:srgbClr val="371138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980728"/>
            <a:ext cx="9144000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правой акт, издаваемый руководителем организации действующим на основании единоначалия в целях разрешения основных и оперативных задач, стоящих перед данным органом. В отдельных случаях может касаться широкого круга организаций и должностных лиц, независимо от подчиненности.</a:t>
            </a:r>
            <a:endParaRPr lang="ru-RU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трелка вниз 3"/>
          <p:cNvSpPr/>
          <p:nvPr/>
        </p:nvSpPr>
        <p:spPr>
          <a:xfrm rot="2086321">
            <a:off x="3603469" y="2262526"/>
            <a:ext cx="360040" cy="504056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 rot="19513679" flipH="1">
            <a:off x="4977014" y="2264927"/>
            <a:ext cx="375940" cy="527945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2852936"/>
            <a:ext cx="2926442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smtClean="0"/>
              <a:t>по основной деятельности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04048" y="2852936"/>
            <a:ext cx="2243050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smtClean="0"/>
              <a:t>по личному составу</a:t>
            </a:r>
            <a:endParaRPr lang="ru-RU" dirty="0"/>
          </a:p>
        </p:txBody>
      </p:sp>
      <p:pic>
        <p:nvPicPr>
          <p:cNvPr id="20482" name="Picture 2" descr="http://kdpconsulting.ru/uploads/posts/2010-05/1273502077_1243047721_prikaz-1.gif"/>
          <p:cNvPicPr>
            <a:picLocks noChangeAspect="1" noChangeArrowheads="1"/>
          </p:cNvPicPr>
          <p:nvPr/>
        </p:nvPicPr>
        <p:blipFill>
          <a:blip r:embed="rId2" cstate="print">
            <a:lum bright="-30000" contrast="20000"/>
          </a:blip>
          <a:srcRect/>
          <a:stretch>
            <a:fillRect/>
          </a:stretch>
        </p:blipFill>
        <p:spPr bwMode="auto">
          <a:xfrm>
            <a:off x="2051720" y="3501008"/>
            <a:ext cx="4968552" cy="29945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3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332656"/>
            <a:ext cx="9143999" cy="523220"/>
          </a:xfrm>
          <a:prstGeom prst="rect">
            <a:avLst/>
          </a:prstGeom>
          <a:solidFill>
            <a:schemeClr val="accent1">
              <a:lumMod val="20000"/>
              <a:lumOff val="80000"/>
              <a:alpha val="41000"/>
            </a:schemeClr>
          </a:solidFill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3175" cmpd="sng">
                  <a:noFill/>
                  <a:prstDash val="solid"/>
                </a:ln>
                <a:solidFill>
                  <a:srgbClr val="371138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РАСПОРЯЖЕНИЕ</a:t>
            </a:r>
            <a:endParaRPr lang="ru-RU" sz="2800" b="1" dirty="0">
              <a:ln w="3175" cmpd="sng">
                <a:noFill/>
                <a:prstDash val="solid"/>
              </a:ln>
              <a:solidFill>
                <a:srgbClr val="371138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1506" name="Picture 2" descr="http://www.grandars.ru/images/1/review/id/1876/a403b42d4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77848">
            <a:off x="4104504" y="1415332"/>
            <a:ext cx="4392488" cy="511125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467544" y="1412776"/>
            <a:ext cx="3096344" cy="39703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-правовой акт, издаваемый единолично руководителем, главным образом, коллегиального органа государственного управления в целях разрешения оперативных вопросов. </a:t>
            </a:r>
            <a:b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правило, имеет ограниченный срок действия и касается узкого круга организаций должностных лиц и граждан</a:t>
            </a:r>
            <a:endParaRPr lang="ru-RU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libma.ru/delovaja_literatura/500_sovetov_sekretaryu/Autogen_eBook_id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564904"/>
            <a:ext cx="5007200" cy="394777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" y="332656"/>
            <a:ext cx="9143999" cy="523220"/>
          </a:xfrm>
          <a:prstGeom prst="rect">
            <a:avLst/>
          </a:prstGeom>
          <a:solidFill>
            <a:schemeClr val="accent1">
              <a:lumMod val="20000"/>
              <a:lumOff val="80000"/>
              <a:alpha val="41000"/>
            </a:schemeClr>
          </a:solidFill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3175" cmpd="sng">
                  <a:noFill/>
                  <a:prstDash val="solid"/>
                </a:ln>
                <a:solidFill>
                  <a:srgbClr val="371138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УКАЗАНИЕ</a:t>
            </a:r>
            <a:endParaRPr lang="ru-RU" sz="2800" b="1" dirty="0">
              <a:ln w="3175" cmpd="sng">
                <a:noFill/>
                <a:prstDash val="solid"/>
              </a:ln>
              <a:solidFill>
                <a:srgbClr val="371138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340768"/>
            <a:ext cx="9144000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 правовой акт, издаваемый органом государственного управления, преимущественно по вопросам информационно-методического характера, а также по вопросам, связанным с организацией исполнения приказов, инструкций и других актов данного органа и вышестоящих органов управления</a:t>
            </a:r>
            <a:endParaRPr lang="ru-RU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204864"/>
            <a:ext cx="9143999" cy="2123658"/>
          </a:xfrm>
          <a:prstGeom prst="rect">
            <a:avLst/>
          </a:prstGeom>
          <a:solidFill>
            <a:schemeClr val="accent1">
              <a:lumMod val="20000"/>
              <a:lumOff val="80000"/>
              <a:alpha val="41000"/>
            </a:schemeClr>
          </a:solidFill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3175" cmpd="sng">
                  <a:noFill/>
                  <a:prstDash val="solid"/>
                </a:ln>
                <a:solidFill>
                  <a:srgbClr val="371138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РАСПОРЯДИТЕЛЬНЫЕ ДОКУМЕНТЫ ПОДРАЗДЕЛЯЮТСЯ</a:t>
            </a:r>
            <a:endParaRPr lang="ru-RU" sz="4400" b="1" dirty="0">
              <a:ln w="3175" cmpd="sng">
                <a:noFill/>
                <a:prstDash val="solid"/>
              </a:ln>
              <a:solidFill>
                <a:srgbClr val="371138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Рисунок 2" descr="иконки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643921">
            <a:off x="185860" y="2678755"/>
            <a:ext cx="1574304" cy="1574304"/>
          </a:xfrm>
          <a:prstGeom prst="rect">
            <a:avLst/>
          </a:prstGeom>
        </p:spPr>
      </p:pic>
      <p:pic>
        <p:nvPicPr>
          <p:cNvPr id="4" name="Рисунок 3" descr="иконки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956079" flipH="1">
            <a:off x="7383836" y="2606748"/>
            <a:ext cx="1574304" cy="1574304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187</TotalTime>
  <Words>587</Words>
  <Application>Microsoft Office PowerPoint</Application>
  <PresentationFormat>Экран (4:3)</PresentationFormat>
  <Paragraphs>67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ДЕПАРТАМЕНТ ОБРАЗОВАНИЯ  ГОСУДАРСТВЕННОЕ  БЮДЖЕТНОЕ   ПРОФЕССИОНАЛЬНОЕ  ОБРАЗОВАТЕЛЬНОЕ  УЧРЕЖДЕНИЕ ГОРОДА  МОСКВЫ «КОЛЛЕДЖ ПОЛИЦИИ»</dc:title>
  <dc:creator>Наташа</dc:creator>
  <cp:lastModifiedBy>Пользователь Windows</cp:lastModifiedBy>
  <cp:revision>22</cp:revision>
  <dcterms:created xsi:type="dcterms:W3CDTF">2016-03-22T14:28:58Z</dcterms:created>
  <dcterms:modified xsi:type="dcterms:W3CDTF">2020-09-18T07:26:55Z</dcterms:modified>
</cp:coreProperties>
</file>