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308" r:id="rId4"/>
    <p:sldId id="260" r:id="rId5"/>
    <p:sldId id="262" r:id="rId6"/>
    <p:sldId id="309" r:id="rId7"/>
    <p:sldId id="263" r:id="rId8"/>
    <p:sldId id="264" r:id="rId9"/>
    <p:sldId id="277" r:id="rId10"/>
    <p:sldId id="278" r:id="rId11"/>
    <p:sldId id="279" r:id="rId12"/>
    <p:sldId id="280" r:id="rId13"/>
    <p:sldId id="281" r:id="rId14"/>
    <p:sldId id="274" r:id="rId15"/>
    <p:sldId id="282" r:id="rId16"/>
    <p:sldId id="283" r:id="rId17"/>
    <p:sldId id="275" r:id="rId18"/>
    <p:sldId id="284" r:id="rId19"/>
    <p:sldId id="285" r:id="rId20"/>
    <p:sldId id="286" r:id="rId21"/>
    <p:sldId id="287" r:id="rId22"/>
    <p:sldId id="288" r:id="rId23"/>
    <p:sldId id="276" r:id="rId24"/>
    <p:sldId id="265" r:id="rId25"/>
    <p:sldId id="289" r:id="rId26"/>
    <p:sldId id="290" r:id="rId27"/>
    <p:sldId id="291" r:id="rId28"/>
    <p:sldId id="292" r:id="rId29"/>
    <p:sldId id="293" r:id="rId30"/>
    <p:sldId id="294" r:id="rId31"/>
    <p:sldId id="266" r:id="rId32"/>
    <p:sldId id="310" r:id="rId33"/>
    <p:sldId id="267" r:id="rId34"/>
    <p:sldId id="295" r:id="rId35"/>
    <p:sldId id="311" r:id="rId36"/>
    <p:sldId id="296" r:id="rId37"/>
    <p:sldId id="297" r:id="rId38"/>
    <p:sldId id="298" r:id="rId39"/>
    <p:sldId id="299" r:id="rId40"/>
    <p:sldId id="300" r:id="rId41"/>
    <p:sldId id="268" r:id="rId42"/>
    <p:sldId id="269" r:id="rId43"/>
    <p:sldId id="301" r:id="rId44"/>
    <p:sldId id="312" r:id="rId45"/>
    <p:sldId id="302" r:id="rId46"/>
    <p:sldId id="303" r:id="rId47"/>
    <p:sldId id="304" r:id="rId48"/>
    <p:sldId id="305" r:id="rId49"/>
    <p:sldId id="306" r:id="rId50"/>
    <p:sldId id="307" r:id="rId5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76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5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3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3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10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rs_snt@bk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A\Desktop\рамка.png"/>
          <p:cNvPicPr>
            <a:picLocks noChangeAspect="1" noChangeArrowheads="1"/>
          </p:cNvPicPr>
          <p:nvPr/>
        </p:nvPicPr>
        <p:blipFill>
          <a:blip r:embed="rId2"/>
          <a:srcRect l="10403" t="7353" r="13934" b="23128"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8" y="4953000"/>
            <a:ext cx="4786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Учредитель конференции: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Общество с ограниченной ответственностью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ГАЗПРОМ ПЕРЕРАБОТКА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Дата проведения: 10 апреля 2015 г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Место проведения: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Сургутский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нефтяной техникум: 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г. Сургут, ул.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Кукуевицкого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3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Телефон: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тел./факс.(3462)45-76-11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Адрес электронной почты: 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nirs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_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snt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@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bk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2000" b="1" u="sng" dirty="0" err="1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ru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2309793"/>
            <a:ext cx="521497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 Всероссийская (открытая) научно-практическая конференция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«НЕФТЬ, ГАЗ, ЭКОЛОГИЯ – 2015»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15210" t="45146" r="29359" b="12346"/>
          <a:stretch>
            <a:fillRect/>
          </a:stretch>
        </p:blipFill>
        <p:spPr bwMode="auto">
          <a:xfrm>
            <a:off x="2714620" y="881034"/>
            <a:ext cx="1337226" cy="136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8194" name="Picture 2" descr="C:\Users\STA\Desktop\на сайт  конференция\4 пленарное заседание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666852"/>
            <a:ext cx="5689600" cy="3797300"/>
          </a:xfrm>
          <a:prstGeom prst="rect">
            <a:avLst/>
          </a:prstGeom>
          <a:noFill/>
        </p:spPr>
      </p:pic>
      <p:pic>
        <p:nvPicPr>
          <p:cNvPr id="8195" name="Picture 3" descr="C:\Users\STA\Desktop\на сайт  конференция\4 пленарное заседание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87060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9218" name="Picture 2" descr="C:\Users\STA\Desktop\на сайт  конференция\4 пленарное заседани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584328"/>
            <a:ext cx="5689600" cy="3797300"/>
          </a:xfrm>
          <a:prstGeom prst="rect">
            <a:avLst/>
          </a:prstGeom>
          <a:noFill/>
        </p:spPr>
      </p:pic>
      <p:pic>
        <p:nvPicPr>
          <p:cNvPr id="9219" name="Picture 3" descr="C:\Users\STA\Desktop\на сайт  конференция\4 пленарное заседание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595942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10243" name="Picture 3" descr="C:\Users\STA\Desktop\на сайт  конференция\4 пленарное заседание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5738818"/>
            <a:ext cx="5689600" cy="3797300"/>
          </a:xfrm>
          <a:prstGeom prst="rect">
            <a:avLst/>
          </a:prstGeom>
          <a:noFill/>
        </p:spPr>
      </p:pic>
      <p:pic>
        <p:nvPicPr>
          <p:cNvPr id="10244" name="Picture 4" descr="C:\Users\STA\Desktop\на сайт  конференция\4 пленарное заседание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56" y="173829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11266" name="Picture 2" descr="C:\Users\STA\Desktop\на сайт  конференция\4 пленарное заседание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57072"/>
            <a:ext cx="5127188" cy="768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12290" name="Picture 2" descr="C:\Users\STA\Desktop\на сайт  конференция\4 пленарное заседание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595414"/>
            <a:ext cx="5214974" cy="7813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13314" name="Picture 2" descr="C:\Users\STA\Desktop\на сайт  конференция\4 пленарное заседание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595414"/>
            <a:ext cx="5689600" cy="3797300"/>
          </a:xfrm>
          <a:prstGeom prst="rect">
            <a:avLst/>
          </a:prstGeom>
          <a:noFill/>
        </p:spPr>
      </p:pic>
      <p:pic>
        <p:nvPicPr>
          <p:cNvPr id="13315" name="Picture 3" descr="C:\Users\STA\Desktop\на сайт  конференция\5 работа секции 1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14338" name="Picture 2" descr="C:\Users\STA\Desktop\на сайт  конференция\4 пленарное заседание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809728"/>
            <a:ext cx="5000660" cy="749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1 секции</a:t>
            </a:r>
            <a:endParaRPr lang="ru-RU" dirty="0"/>
          </a:p>
        </p:txBody>
      </p:sp>
      <p:pic>
        <p:nvPicPr>
          <p:cNvPr id="15362" name="Picture 2" descr="C:\Users\STA\Desktop\на сайт  конференция\5 работа секции 1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23976"/>
            <a:ext cx="5689601" cy="3797300"/>
          </a:xfrm>
          <a:prstGeom prst="rect">
            <a:avLst/>
          </a:prstGeom>
          <a:noFill/>
        </p:spPr>
      </p:pic>
      <p:pic>
        <p:nvPicPr>
          <p:cNvPr id="15363" name="Picture 3" descr="C:\Users\STA\Desktop\на сайт  конференция\5 работа секции1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1 секции</a:t>
            </a:r>
            <a:endParaRPr lang="ru-RU" dirty="0"/>
          </a:p>
        </p:txBody>
      </p:sp>
      <p:pic>
        <p:nvPicPr>
          <p:cNvPr id="16386" name="Picture 2" descr="C:\Users\STA\Desktop\на сайт  конференция\5 работа секции1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19" y="1666852"/>
            <a:ext cx="5689601" cy="3797300"/>
          </a:xfrm>
          <a:prstGeom prst="rect">
            <a:avLst/>
          </a:prstGeom>
          <a:noFill/>
        </p:spPr>
      </p:pic>
      <p:pic>
        <p:nvPicPr>
          <p:cNvPr id="16387" name="Picture 3" descr="C:\Users\STA\Desktop\на сайт  конференция\5 работа секции1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73881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1 секции</a:t>
            </a:r>
            <a:endParaRPr lang="ru-RU" dirty="0"/>
          </a:p>
        </p:txBody>
      </p:sp>
      <p:pic>
        <p:nvPicPr>
          <p:cNvPr id="17410" name="Picture 2" descr="C:\Users\STA\Desktop\на сайт  конференция\5 работа секции1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666852"/>
            <a:ext cx="5689600" cy="3797300"/>
          </a:xfrm>
          <a:prstGeom prst="rect">
            <a:avLst/>
          </a:prstGeom>
          <a:noFill/>
        </p:spPr>
      </p:pic>
      <p:pic>
        <p:nvPicPr>
          <p:cNvPr id="17411" name="Picture 3" descr="C:\Users\STA\Desktop\на сайт  конференция\5 работа секции1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1987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Представители ООО «Газпром переработка»</a:t>
            </a:r>
            <a:endParaRPr lang="ru-RU" dirty="0"/>
          </a:p>
        </p:txBody>
      </p:sp>
      <p:pic>
        <p:nvPicPr>
          <p:cNvPr id="3074" name="Picture 2" descr="C:\Users\STA\Desktop\на сайт  конференция\1 представители ООО Газпром перерабо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666852"/>
            <a:ext cx="5689600" cy="3797300"/>
          </a:xfrm>
          <a:prstGeom prst="rect">
            <a:avLst/>
          </a:prstGeom>
          <a:noFill/>
        </p:spPr>
      </p:pic>
      <p:pic>
        <p:nvPicPr>
          <p:cNvPr id="3075" name="Picture 3" descr="C:\Users\STA\Desktop\на сайт  конференция\0 конферен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5667380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1 секции</a:t>
            </a:r>
            <a:endParaRPr lang="ru-RU" dirty="0"/>
          </a:p>
        </p:txBody>
      </p:sp>
      <p:pic>
        <p:nvPicPr>
          <p:cNvPr id="18434" name="Picture 2" descr="C:\Users\STA\Desktop\на сайт  конференция\5 работа секции1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58" y="1881166"/>
            <a:ext cx="5689600" cy="3797300"/>
          </a:xfrm>
          <a:prstGeom prst="rect">
            <a:avLst/>
          </a:prstGeom>
          <a:noFill/>
        </p:spPr>
      </p:pic>
      <p:pic>
        <p:nvPicPr>
          <p:cNvPr id="18435" name="Picture 3" descr="C:\Users\STA\Desktop\на сайт  конференция\6 работа секции1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58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1 секции</a:t>
            </a:r>
            <a:endParaRPr lang="ru-RU" dirty="0"/>
          </a:p>
        </p:txBody>
      </p:sp>
      <p:pic>
        <p:nvPicPr>
          <p:cNvPr id="19458" name="Picture 2" descr="C:\Users\STA\Desktop\на сайт  конференция\6 работа секции1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666852"/>
            <a:ext cx="5689600" cy="3797300"/>
          </a:xfrm>
          <a:prstGeom prst="rect">
            <a:avLst/>
          </a:prstGeom>
          <a:noFill/>
        </p:spPr>
      </p:pic>
      <p:pic>
        <p:nvPicPr>
          <p:cNvPr id="19459" name="Picture 3" descr="C:\Users\STA\Desktop\на сайт  конференция\6 работа секции1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2 секции</a:t>
            </a:r>
            <a:endParaRPr lang="ru-RU" dirty="0"/>
          </a:p>
        </p:txBody>
      </p:sp>
      <p:pic>
        <p:nvPicPr>
          <p:cNvPr id="20482" name="Picture 2" descr="C:\Users\STA\Desktop\на сайт  конференция\6 работа секции2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452538"/>
            <a:ext cx="5689600" cy="3797300"/>
          </a:xfrm>
          <a:prstGeom prst="rect">
            <a:avLst/>
          </a:prstGeom>
          <a:noFill/>
        </p:spPr>
      </p:pic>
      <p:pic>
        <p:nvPicPr>
          <p:cNvPr id="20483" name="Picture 3" descr="C:\Users\STA\Desktop\на сайт  конференция\6 работа секции2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524504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2 секции</a:t>
            </a:r>
            <a:endParaRPr lang="ru-RU" dirty="0"/>
          </a:p>
        </p:txBody>
      </p:sp>
      <p:pic>
        <p:nvPicPr>
          <p:cNvPr id="21506" name="Picture 2" descr="C:\Users\STA\Desktop\на сайт  конференция\6 работа секции2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20" y="1738290"/>
            <a:ext cx="5689600" cy="3797300"/>
          </a:xfrm>
          <a:prstGeom prst="rect">
            <a:avLst/>
          </a:prstGeom>
          <a:noFill/>
        </p:spPr>
      </p:pic>
      <p:pic>
        <p:nvPicPr>
          <p:cNvPr id="21507" name="Picture 3" descr="C:\Users\STA\Desktop\на сайт  конференция\6 работа секции2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2 секции</a:t>
            </a:r>
            <a:endParaRPr lang="ru-RU" dirty="0"/>
          </a:p>
        </p:txBody>
      </p:sp>
      <p:pic>
        <p:nvPicPr>
          <p:cNvPr id="22530" name="Picture 2" descr="C:\Users\STA\Desktop\на сайт  конференция\6 работа секции2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40" y="1595414"/>
            <a:ext cx="5689600" cy="3797300"/>
          </a:xfrm>
          <a:prstGeom prst="rect">
            <a:avLst/>
          </a:prstGeom>
          <a:noFill/>
        </p:spPr>
      </p:pic>
      <p:pic>
        <p:nvPicPr>
          <p:cNvPr id="22531" name="Picture 3" descr="C:\Users\STA\Desktop\на сайт  конференция\6 работа секции2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82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2 секции</a:t>
            </a:r>
            <a:endParaRPr lang="ru-RU" dirty="0"/>
          </a:p>
        </p:txBody>
      </p:sp>
      <p:pic>
        <p:nvPicPr>
          <p:cNvPr id="23554" name="Picture 2" descr="C:\Users\STA\Desktop\на сайт  конференция\6 работа секции2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595414"/>
            <a:ext cx="5689600" cy="3797300"/>
          </a:xfrm>
          <a:prstGeom prst="rect">
            <a:avLst/>
          </a:prstGeom>
          <a:noFill/>
        </p:spPr>
      </p:pic>
      <p:pic>
        <p:nvPicPr>
          <p:cNvPr id="23555" name="Picture 3" descr="C:\Users\STA\Desktop\на сайт  конференция\6 работа секции2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73881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2 секции</a:t>
            </a:r>
            <a:endParaRPr lang="ru-RU" dirty="0"/>
          </a:p>
        </p:txBody>
      </p:sp>
      <p:pic>
        <p:nvPicPr>
          <p:cNvPr id="24578" name="Picture 2" descr="C:\Users\STA\Desktop\на сайт  конференция\6 работа секции2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95414"/>
            <a:ext cx="5689600" cy="3797300"/>
          </a:xfrm>
          <a:prstGeom prst="rect">
            <a:avLst/>
          </a:prstGeom>
          <a:noFill/>
        </p:spPr>
      </p:pic>
      <p:pic>
        <p:nvPicPr>
          <p:cNvPr id="24579" name="Picture 3" descr="C:\Users\STA\Desktop\на сайт  конференция\6 работа секции2 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73881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участниками музея техникума</a:t>
            </a:r>
            <a:endParaRPr lang="ru-RU" dirty="0"/>
          </a:p>
        </p:txBody>
      </p:sp>
      <p:pic>
        <p:nvPicPr>
          <p:cNvPr id="25602" name="Picture 2" descr="C:\Users\STA\Desktop\на сайт  конференция\7 посещение музея техникум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881166"/>
            <a:ext cx="5689600" cy="3797300"/>
          </a:xfrm>
          <a:prstGeom prst="rect">
            <a:avLst/>
          </a:prstGeom>
          <a:noFill/>
        </p:spPr>
      </p:pic>
      <p:pic>
        <p:nvPicPr>
          <p:cNvPr id="25603" name="Picture 3" descr="C:\Users\STA\Desktop\на сайт  конференция\7 посещение музея техникум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7060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участниками музея техникума</a:t>
            </a:r>
            <a:endParaRPr lang="ru-RU" dirty="0"/>
          </a:p>
        </p:txBody>
      </p:sp>
      <p:pic>
        <p:nvPicPr>
          <p:cNvPr id="26626" name="Picture 2" descr="C:\Users\STA\Desktop\на сайт  конференция\7 посещение музея техникум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809728"/>
            <a:ext cx="5689600" cy="3797300"/>
          </a:xfrm>
          <a:prstGeom prst="rect">
            <a:avLst/>
          </a:prstGeom>
          <a:noFill/>
        </p:spPr>
      </p:pic>
      <p:pic>
        <p:nvPicPr>
          <p:cNvPr id="26627" name="Picture 3" descr="C:\Users\STA\Desktop\на сайт  конференция\7 посещение музея техникума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81694"/>
            <a:ext cx="5689601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участниками музея техникума</a:t>
            </a:r>
            <a:endParaRPr lang="ru-RU" dirty="0"/>
          </a:p>
        </p:txBody>
      </p:sp>
      <p:pic>
        <p:nvPicPr>
          <p:cNvPr id="27650" name="Picture 2" descr="C:\Users\STA\Desktop\на сайт  конференция\7 посещение музея техникум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952604"/>
            <a:ext cx="5689600" cy="3797300"/>
          </a:xfrm>
          <a:prstGeom prst="rect">
            <a:avLst/>
          </a:prstGeom>
          <a:noFill/>
        </p:spPr>
      </p:pic>
      <p:pic>
        <p:nvPicPr>
          <p:cNvPr id="27651" name="Picture 3" descr="C:\Users\STA\Desktop\на сайт  конференция\7 посещение музея техникума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81694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80968"/>
            <a:ext cx="6172200" cy="9310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/>
              <a:t>10 апреля</a:t>
            </a:r>
            <a:r>
              <a:rPr lang="ru-RU" sz="2200" dirty="0" smtClean="0"/>
              <a:t> на базе техникума прошла III Всероссийская (открытая) научно-практическая конференция «НЕФТЬ, ГАЗ, ЭКОЛОГИЯ – 2015»</a:t>
            </a:r>
          </a:p>
          <a:p>
            <a:pPr>
              <a:buNone/>
            </a:pPr>
            <a:r>
              <a:rPr lang="ru-RU" sz="2200" dirty="0" smtClean="0"/>
              <a:t>Организаторы конференции: ООО «Газпром переработка» и </a:t>
            </a:r>
            <a:r>
              <a:rPr lang="ru-RU" sz="2200" dirty="0" err="1" smtClean="0"/>
              <a:t>Сургутский</a:t>
            </a:r>
            <a:r>
              <a:rPr lang="ru-RU" sz="2200" dirty="0" smtClean="0"/>
              <a:t> нефтяной техникум. </a:t>
            </a:r>
          </a:p>
          <a:p>
            <a:pPr>
              <a:buNone/>
            </a:pPr>
            <a:r>
              <a:rPr lang="ru-RU" sz="2200" dirty="0" smtClean="0"/>
              <a:t>На пленарном заседании с приветственными словами выступили:</a:t>
            </a:r>
          </a:p>
          <a:p>
            <a:pPr lvl="0"/>
            <a:r>
              <a:rPr lang="ru-RU" sz="2200" dirty="0" smtClean="0"/>
              <a:t>директор </a:t>
            </a:r>
            <a:r>
              <a:rPr lang="ru-RU" sz="2200" dirty="0" err="1" smtClean="0"/>
              <a:t>Сургутского</a:t>
            </a:r>
            <a:r>
              <a:rPr lang="ru-RU" sz="2200" dirty="0" smtClean="0"/>
              <a:t> нефтяного техникума, кандидат педагогических наук, доцент, почетный работник общего образования </a:t>
            </a:r>
            <a:r>
              <a:rPr lang="ru-RU" sz="2200" b="1" dirty="0" smtClean="0"/>
              <a:t>Саркисян Иосиф Семенович</a:t>
            </a:r>
            <a:endParaRPr lang="ru-RU" sz="2200" dirty="0" smtClean="0"/>
          </a:p>
          <a:p>
            <a:pPr lvl="0"/>
            <a:r>
              <a:rPr lang="ru-RU" sz="2200" dirty="0" smtClean="0"/>
              <a:t>заместитель начальника технического отдела администрации ООО «Газпром переработка» </a:t>
            </a:r>
            <a:r>
              <a:rPr lang="ru-RU" sz="2200" b="1" dirty="0" smtClean="0"/>
              <a:t>Владимир Александрович Красноперов</a:t>
            </a:r>
            <a:endParaRPr lang="ru-RU" sz="2200" dirty="0" smtClean="0"/>
          </a:p>
          <a:p>
            <a:pPr lvl="0"/>
            <a:r>
              <a:rPr lang="ru-RU" sz="2200" dirty="0" smtClean="0"/>
              <a:t>руководитель группы экономического анализа ООО «Газпром переработка» </a:t>
            </a:r>
            <a:r>
              <a:rPr lang="ru-RU" sz="2200" b="1" dirty="0" err="1" smtClean="0"/>
              <a:t>Азат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Ринатович</a:t>
            </a:r>
            <a:r>
              <a:rPr lang="ru-RU" sz="2200" b="1" dirty="0" smtClean="0"/>
              <a:t> Сафин</a:t>
            </a:r>
            <a:endParaRPr lang="ru-RU" sz="2200" dirty="0" smtClean="0"/>
          </a:p>
          <a:p>
            <a:pPr lvl="0"/>
            <a:r>
              <a:rPr lang="ru-RU" sz="2200" dirty="0" smtClean="0"/>
              <a:t>инженер 1 категории отдела охраны окружающей среды администрации ООО «Газпром переработка» </a:t>
            </a:r>
            <a:r>
              <a:rPr lang="ru-RU" sz="2200" b="1" dirty="0" smtClean="0"/>
              <a:t>Юлия Николаевна Николаева</a:t>
            </a:r>
            <a:endParaRPr lang="ru-RU" sz="2200" dirty="0" smtClean="0"/>
          </a:p>
          <a:p>
            <a:pPr lvl="0"/>
            <a:r>
              <a:rPr lang="ru-RU" sz="2200" dirty="0" smtClean="0"/>
              <a:t>заместитель главного механика ООО «Газпром переработка» </a:t>
            </a:r>
            <a:r>
              <a:rPr lang="ru-RU" sz="2200" b="1" dirty="0" smtClean="0"/>
              <a:t>Марат </a:t>
            </a:r>
            <a:r>
              <a:rPr lang="ru-RU" sz="2200" b="1" dirty="0" err="1" smtClean="0"/>
              <a:t>Наилович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Усманов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участниками музея техникума</a:t>
            </a:r>
            <a:endParaRPr lang="ru-RU" dirty="0"/>
          </a:p>
        </p:txBody>
      </p:sp>
      <p:pic>
        <p:nvPicPr>
          <p:cNvPr id="28674" name="Picture 2" descr="C:\Users\STA\Desktop\на сайт  конференция\7 посещение музея техникума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952604"/>
            <a:ext cx="5689601" cy="3797300"/>
          </a:xfrm>
          <a:prstGeom prst="rect">
            <a:avLst/>
          </a:prstGeom>
          <a:noFill/>
        </p:spPr>
      </p:pic>
      <p:pic>
        <p:nvPicPr>
          <p:cNvPr id="28675" name="Picture 3" descr="C:\Users\STA\Desktop\на сайт  конференция\7 посещение музея техникума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81" y="5942046"/>
            <a:ext cx="5689601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участниками музея техникума</a:t>
            </a:r>
            <a:endParaRPr lang="ru-RU" dirty="0"/>
          </a:p>
        </p:txBody>
      </p:sp>
      <p:pic>
        <p:nvPicPr>
          <p:cNvPr id="29698" name="Picture 2" descr="C:\Users\STA\Desktop\на сайт  конференция\7 посещение музея техникума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881166"/>
            <a:ext cx="5689600" cy="3797300"/>
          </a:xfrm>
          <a:prstGeom prst="rect">
            <a:avLst/>
          </a:prstGeom>
          <a:noFill/>
        </p:spPr>
      </p:pic>
      <p:pic>
        <p:nvPicPr>
          <p:cNvPr id="29699" name="Picture 3" descr="C:\Users\STA\Desktop\на сайт  конференция\7 посещение музея техникума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Секция 1.</a:t>
            </a:r>
            <a:r>
              <a:rPr lang="ru-RU" sz="2400" dirty="0" smtClean="0"/>
              <a:t> (Направления работы: ЭКОЛОГИЯ, РАЗРАБОТКА И ЭКСПЛУАТАЦИЯ НЕФТЯНЫХ И ГАЗОВЫХ МЕСТОРОЖДЕНИЙ, ПЕРЕРАБОТКА НЕФТИ И ГАЗА, ЭКОНОМИКА И БУХГАЛТЕРСКИЙ УЧЕТ В НЕФТЕГАЗОВОЙ ОТРАСЛИ)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 smtClean="0"/>
              <a:t>место:</a:t>
            </a:r>
            <a:r>
              <a:rPr lang="ru-RU" dirty="0" smtClean="0"/>
              <a:t> Анисимов Владислав, город Нижневартовск. Тема доклада: </a:t>
            </a:r>
            <a:r>
              <a:rPr lang="ru-RU" dirty="0" err="1" smtClean="0"/>
              <a:t>Бесштанговое</a:t>
            </a:r>
            <a:r>
              <a:rPr lang="ru-RU" dirty="0" smtClean="0"/>
              <a:t> </a:t>
            </a:r>
            <a:r>
              <a:rPr lang="ru-RU" dirty="0" err="1" smtClean="0"/>
              <a:t>погружное</a:t>
            </a:r>
            <a:r>
              <a:rPr lang="ru-RU" dirty="0" smtClean="0"/>
              <a:t> насосное устройство возвратно – поступательного действия с числовым программным управлением в ОАО «</a:t>
            </a:r>
            <a:r>
              <a:rPr lang="ru-RU" dirty="0" err="1" smtClean="0"/>
              <a:t>Самотлорнефтегаз</a:t>
            </a:r>
            <a:r>
              <a:rPr lang="ru-RU" dirty="0" smtClean="0"/>
              <a:t>»</a:t>
            </a:r>
          </a:p>
          <a:p>
            <a:r>
              <a:rPr lang="en-US" b="1" dirty="0" smtClean="0"/>
              <a:t>II</a:t>
            </a:r>
            <a:r>
              <a:rPr lang="ru-RU" b="1" dirty="0" smtClean="0"/>
              <a:t> место:</a:t>
            </a:r>
            <a:r>
              <a:rPr lang="ru-RU" dirty="0" smtClean="0"/>
              <a:t> </a:t>
            </a:r>
            <a:r>
              <a:rPr lang="ru-RU" dirty="0" err="1" smtClean="0"/>
              <a:t>Розмышлев</a:t>
            </a:r>
            <a:r>
              <a:rPr lang="ru-RU" dirty="0" smtClean="0"/>
              <a:t> Владимир, г. </a:t>
            </a:r>
            <a:r>
              <a:rPr lang="ru-RU" dirty="0" err="1" smtClean="0"/>
              <a:t>Лянтор</a:t>
            </a:r>
            <a:r>
              <a:rPr lang="ru-RU" dirty="0" smtClean="0"/>
              <a:t>. Тема доклада: Расчет экономического эффекта и срока окупаемости от внедрения внутренних  устройств-распределителей потока в аппаратах </a:t>
            </a:r>
            <a:r>
              <a:rPr lang="ru-RU" dirty="0" err="1" smtClean="0"/>
              <a:t>Хитер-Тритер</a:t>
            </a:r>
            <a:r>
              <a:rPr lang="ru-RU" dirty="0" smtClean="0"/>
              <a:t> по НГДУ «</a:t>
            </a:r>
            <a:r>
              <a:rPr lang="ru-RU" dirty="0" err="1" smtClean="0"/>
              <a:t>Лянторнефть</a:t>
            </a:r>
            <a:r>
              <a:rPr lang="ru-RU" dirty="0" smtClean="0"/>
              <a:t>»</a:t>
            </a:r>
          </a:p>
          <a:p>
            <a:r>
              <a:rPr lang="en-US" b="1" dirty="0" smtClean="0"/>
              <a:t>III</a:t>
            </a:r>
            <a:r>
              <a:rPr lang="ru-RU" b="1" dirty="0" smtClean="0"/>
              <a:t> место:</a:t>
            </a:r>
            <a:r>
              <a:rPr lang="ru-RU" dirty="0" smtClean="0"/>
              <a:t> </a:t>
            </a:r>
            <a:r>
              <a:rPr lang="ru-RU" dirty="0" err="1" smtClean="0"/>
              <a:t>Шагизиганов</a:t>
            </a:r>
            <a:r>
              <a:rPr lang="ru-RU" dirty="0" smtClean="0"/>
              <a:t> </a:t>
            </a:r>
            <a:r>
              <a:rPr lang="ru-RU" dirty="0" err="1" smtClean="0"/>
              <a:t>Рамиль</a:t>
            </a:r>
            <a:r>
              <a:rPr lang="ru-RU" dirty="0" smtClean="0"/>
              <a:t>, г. Сургут. Тема доклада: Реновация процесса подготовки нефти к переработке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30722" name="Picture 2" descr="C:\Users\STA\Desktop\на сайт  конференция\8 I место Анисимов Владислав, город Нижневартов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952604"/>
            <a:ext cx="5689600" cy="3797300"/>
          </a:xfrm>
          <a:prstGeom prst="rect">
            <a:avLst/>
          </a:prstGeom>
          <a:noFill/>
        </p:spPr>
      </p:pic>
      <p:pic>
        <p:nvPicPr>
          <p:cNvPr id="30723" name="Picture 3" descr="C:\Users\STA\Desktop\на сайт  конференция\8 II место Розмышлев Владимир, г. Лян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953132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31746" name="Picture 2" descr="C:\Users\STA\Desktop\на сайт  конференция\8 III место Шагизиганов Рамиль, г. Сург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973263"/>
            <a:ext cx="5689600" cy="3797300"/>
          </a:xfrm>
          <a:prstGeom prst="rect">
            <a:avLst/>
          </a:prstGeom>
          <a:noFill/>
        </p:spPr>
      </p:pic>
      <p:pic>
        <p:nvPicPr>
          <p:cNvPr id="31747" name="Picture 3" descr="C:\Users\STA\Desktop\на сайт  конференция\8 подведение итог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953132"/>
            <a:ext cx="5689601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Секция 2.</a:t>
            </a:r>
            <a:r>
              <a:rPr lang="ru-RU" sz="2400" dirty="0" smtClean="0"/>
              <a:t> (Направления работы: МОНТАЖ И ТЕХНИЧЕСКАЯ ЭКСПЛУАТАЦИЯ ПРОМЫШЛЕННОГО ОБОРУДОВАНИЯ, ТЕХНИЧЕСКОЕ ОБСЛУЖИВАНИЕ И РЕМОНТ АВТОМОБИЛЬНОГО ТРАНСПОРТА)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666984"/>
            <a:ext cx="6172200" cy="653750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 smtClean="0"/>
              <a:t>место:</a:t>
            </a:r>
            <a:r>
              <a:rPr lang="ru-RU" dirty="0" smtClean="0"/>
              <a:t> </a:t>
            </a:r>
            <a:r>
              <a:rPr lang="ru-RU" dirty="0" err="1" smtClean="0"/>
              <a:t>Севостьянов</a:t>
            </a:r>
            <a:r>
              <a:rPr lang="ru-RU" dirty="0" smtClean="0"/>
              <a:t> Дмитрий, г. Сургут, Тема доклада: Анализ наработки на отказ силового вертлюга ПВЭГ-225</a:t>
            </a:r>
          </a:p>
          <a:p>
            <a:r>
              <a:rPr lang="en-US" b="1" dirty="0" smtClean="0"/>
              <a:t>II</a:t>
            </a:r>
            <a:r>
              <a:rPr lang="ru-RU" b="1" dirty="0" smtClean="0"/>
              <a:t> место: </a:t>
            </a:r>
            <a:r>
              <a:rPr lang="ru-RU" dirty="0" smtClean="0"/>
              <a:t>Охотников Геннадий, г. Сургут. Тема доклада: Разработка специального программного обеспечения для управления технологического транспорта УТТ-3 ОАО "</a:t>
            </a:r>
            <a:r>
              <a:rPr lang="ru-RU" dirty="0" err="1" smtClean="0"/>
              <a:t>Сургутнефтегаз</a:t>
            </a:r>
            <a:r>
              <a:rPr lang="ru-RU" dirty="0" smtClean="0"/>
              <a:t>". Программа «УТТ-3-АВТО»</a:t>
            </a:r>
          </a:p>
          <a:p>
            <a:r>
              <a:rPr lang="en-US" b="1" dirty="0" smtClean="0"/>
              <a:t>III</a:t>
            </a:r>
            <a:r>
              <a:rPr lang="ru-RU" b="1" dirty="0" smtClean="0"/>
              <a:t> место:</a:t>
            </a:r>
            <a:r>
              <a:rPr lang="ru-RU" dirty="0" smtClean="0"/>
              <a:t> </a:t>
            </a:r>
            <a:r>
              <a:rPr lang="ru-RU" dirty="0" err="1" smtClean="0"/>
              <a:t>Латипов</a:t>
            </a:r>
            <a:r>
              <a:rPr lang="ru-RU" dirty="0" smtClean="0"/>
              <a:t> Родион, г. Сургут. Тема доклада: Пути увеличения межремонтного периода центробежных секционных насосов в условиях ОАО «</a:t>
            </a:r>
            <a:r>
              <a:rPr lang="ru-RU" dirty="0" err="1" smtClean="0"/>
              <a:t>Сургутнефтегаз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 решению жюри особый приз получила Иванова Анастасия, г. Сургут.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32770" name="Picture 2" descr="C:\Users\STA\Desktop\на сайт  конференция\9 I место Севостьянов Дмитр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358" y="1870080"/>
            <a:ext cx="5689600" cy="3797300"/>
          </a:xfrm>
          <a:prstGeom prst="rect">
            <a:avLst/>
          </a:prstGeom>
          <a:noFill/>
        </p:spPr>
      </p:pic>
      <p:pic>
        <p:nvPicPr>
          <p:cNvPr id="32771" name="Picture 3" descr="C:\Users\STA\Desktop\на сайт  конференция\9 II место Охотников Геннадий, г. Сург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58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33794" name="Picture 2" descr="C:\Users\STA\Desktop\на сайт  конференция\9 III место Латипов Родион, г. Сург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881166"/>
            <a:ext cx="5689600" cy="3797300"/>
          </a:xfrm>
          <a:prstGeom prst="rect">
            <a:avLst/>
          </a:prstGeom>
          <a:noFill/>
        </p:spPr>
      </p:pic>
      <p:pic>
        <p:nvPicPr>
          <p:cNvPr id="33795" name="Picture 3" descr="C:\Users\STA\Desktop\на сайт  конференция\10 особый приз Иванова Анастасия, гСург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881694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4818" name="Picture 2" descr="C:\Users\STA\Desktop\на сайт  конференция\11 подведение итогов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95414"/>
            <a:ext cx="5689600" cy="3797300"/>
          </a:xfrm>
          <a:prstGeom prst="rect">
            <a:avLst/>
          </a:prstGeom>
          <a:noFill/>
        </p:spPr>
      </p:pic>
      <p:pic>
        <p:nvPicPr>
          <p:cNvPr id="34820" name="Picture 4" descr="C:\Users\STA\Desktop\на сайт  конференция\11 подведение итогов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82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5842" name="Picture 2" descr="C:\Users\STA\Desktop\на сайт  конференция\11 подведение итогов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23976"/>
            <a:ext cx="5689600" cy="3797300"/>
          </a:xfrm>
          <a:prstGeom prst="rect">
            <a:avLst/>
          </a:prstGeom>
          <a:noFill/>
        </p:spPr>
      </p:pic>
      <p:pic>
        <p:nvPicPr>
          <p:cNvPr id="35843" name="Picture 3" descr="C:\Users\STA\Desktop\на сайт  конференция\11 подведение итогов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ожидании начала конференции</a:t>
            </a:r>
            <a:endParaRPr lang="ru-RU" dirty="0"/>
          </a:p>
        </p:txBody>
      </p:sp>
      <p:pic>
        <p:nvPicPr>
          <p:cNvPr id="2050" name="Picture 2" descr="C:\Users\STA\Desktop\на сайт  конференция\1 волонтерская груп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20" y="1881166"/>
            <a:ext cx="5689600" cy="3797300"/>
          </a:xfrm>
          <a:prstGeom prst="rect">
            <a:avLst/>
          </a:prstGeom>
          <a:noFill/>
        </p:spPr>
      </p:pic>
      <p:pic>
        <p:nvPicPr>
          <p:cNvPr id="2051" name="Picture 3" descr="C:\Users\STA\Desktop\на сайт  конференция\2 перед началом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87060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6866" name="Picture 2" descr="C:\Users\STA\Desktop\на сайт  конференция\11 подведение итогов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666852"/>
            <a:ext cx="5689600" cy="3797300"/>
          </a:xfrm>
          <a:prstGeom prst="rect">
            <a:avLst/>
          </a:prstGeom>
          <a:noFill/>
        </p:spPr>
      </p:pic>
      <p:pic>
        <p:nvPicPr>
          <p:cNvPr id="36867" name="Picture 3" descr="C:\Users\STA\Desktop\на сайт  конференция\11 подведение итогов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7890" name="Picture 2" descr="C:\Users\STA\Desktop\на сайт  конференция\11 подведение итогов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2024042"/>
            <a:ext cx="5689600" cy="3797300"/>
          </a:xfrm>
          <a:prstGeom prst="rect">
            <a:avLst/>
          </a:prstGeom>
          <a:noFill/>
        </p:spPr>
      </p:pic>
      <p:pic>
        <p:nvPicPr>
          <p:cNvPr id="37891" name="Picture 3" descr="C:\Users\STA\Desktop\на сайт  конференция\11 подведение итогов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94204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8914" name="Picture 2" descr="C:\Users\STA\Desktop\на сайт  конференция\11 подведение итогов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95414"/>
            <a:ext cx="5689600" cy="3797300"/>
          </a:xfrm>
          <a:prstGeom prst="rect">
            <a:avLst/>
          </a:prstGeom>
          <a:noFill/>
        </p:spPr>
      </p:pic>
      <p:pic>
        <p:nvPicPr>
          <p:cNvPr id="38915" name="Picture 3" descr="C:\Users\STA\Desktop\на сайт  конференция\11 подведение итогов 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39938" name="Picture 2" descr="C:\Users\STA\Desktop\на сайт  конференция\11 подведение итогов 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595414"/>
            <a:ext cx="5357850" cy="8027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095348"/>
            <a:ext cx="6172200" cy="1984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Интеллектуальной игры "Эрудиты":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309925"/>
            <a:ext cx="6172200" cy="5538979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 smtClean="0"/>
              <a:t>место: г.Сургут "</a:t>
            </a:r>
            <a:r>
              <a:rPr lang="ru-RU" dirty="0" err="1" smtClean="0"/>
              <a:t>Альфа-СНТ</a:t>
            </a:r>
            <a:r>
              <a:rPr lang="ru-RU" dirty="0" smtClean="0"/>
              <a:t>" (набрали 18 баллов)</a:t>
            </a:r>
          </a:p>
          <a:p>
            <a:r>
              <a:rPr lang="ru-RU" dirty="0" smtClean="0"/>
              <a:t>2 место: г.Нижневартовск "НВ-86" (</a:t>
            </a:r>
            <a:r>
              <a:rPr lang="ru-RU" dirty="0" err="1" smtClean="0"/>
              <a:t>набарали</a:t>
            </a:r>
            <a:r>
              <a:rPr lang="ru-RU" dirty="0" smtClean="0"/>
              <a:t> 17 баллов)</a:t>
            </a:r>
          </a:p>
          <a:p>
            <a:r>
              <a:rPr lang="ru-RU" dirty="0" smtClean="0"/>
              <a:t>3-место: </a:t>
            </a:r>
            <a:r>
              <a:rPr lang="ru-RU" dirty="0" err="1" smtClean="0"/>
              <a:t>г.Лангепас</a:t>
            </a:r>
            <a:r>
              <a:rPr lang="ru-RU" dirty="0" smtClean="0"/>
              <a:t> "Сокол" (набрали 16 баллов)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0962" name="Picture 2" descr="C:\Users\STA\Desktop\на сайт  конференция\12 интеллектуальная игр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595414"/>
            <a:ext cx="5689600" cy="3797300"/>
          </a:xfrm>
          <a:prstGeom prst="rect">
            <a:avLst/>
          </a:prstGeom>
          <a:noFill/>
        </p:spPr>
      </p:pic>
      <p:pic>
        <p:nvPicPr>
          <p:cNvPr id="40963" name="Picture 3" descr="C:\Users\STA\Desktop\на сайт  конференция\12 интеллектуальная игр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524504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1986" name="Picture 2" descr="C:\Users\STA\Desktop\на сайт  конференция\12 интеллектуальная игр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1666852"/>
            <a:ext cx="5689600" cy="3797300"/>
          </a:xfrm>
          <a:prstGeom prst="rect">
            <a:avLst/>
          </a:prstGeom>
          <a:noFill/>
        </p:spPr>
      </p:pic>
      <p:pic>
        <p:nvPicPr>
          <p:cNvPr id="41987" name="Picture 3" descr="C:\Users\STA\Desktop\на сайт  конференция\12 интеллектуальная игра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3010" name="Picture 2" descr="C:\Users\STA\Desktop\на сайт  конференция\12 интеллектуальная игр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595414"/>
            <a:ext cx="5689600" cy="3797300"/>
          </a:xfrm>
          <a:prstGeom prst="rect">
            <a:avLst/>
          </a:prstGeom>
          <a:noFill/>
        </p:spPr>
      </p:pic>
      <p:pic>
        <p:nvPicPr>
          <p:cNvPr id="43011" name="Picture 3" descr="C:\Users\STA\Desktop\на сайт  конференция\12 интеллектуальная игра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42" y="5595942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4034" name="Picture 2" descr="C:\Users\STA\Desktop\на сайт  конференция\12 интеллектуальная игра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666852"/>
            <a:ext cx="5689601" cy="3797300"/>
          </a:xfrm>
          <a:prstGeom prst="rect">
            <a:avLst/>
          </a:prstGeom>
          <a:noFill/>
        </p:spPr>
      </p:pic>
      <p:pic>
        <p:nvPicPr>
          <p:cNvPr id="44035" name="Picture 3" descr="C:\Users\STA\Desktop\на сайт  конференция\12 интеллектуальная игра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</a:t>
            </a:r>
            <a:endParaRPr lang="ru-RU" dirty="0"/>
          </a:p>
        </p:txBody>
      </p:sp>
      <p:pic>
        <p:nvPicPr>
          <p:cNvPr id="45058" name="Picture 2" descr="C:\Users\STA\Desktop\на сайт  конференция\12 интеллектуальная игра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20" y="1738290"/>
            <a:ext cx="5689600" cy="3797300"/>
          </a:xfrm>
          <a:prstGeom prst="rect">
            <a:avLst/>
          </a:prstGeom>
          <a:noFill/>
        </p:spPr>
      </p:pic>
      <p:pic>
        <p:nvPicPr>
          <p:cNvPr id="45059" name="Picture 3" descr="C:\Users\STA\Desktop\на сайт  конференция\12 интеллектуальная игра 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73881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участников</a:t>
            </a:r>
            <a:endParaRPr lang="ru-RU" dirty="0"/>
          </a:p>
        </p:txBody>
      </p:sp>
      <p:pic>
        <p:nvPicPr>
          <p:cNvPr id="4098" name="Picture 2" descr="C:\Users\STA\Desktop\на сайт  конференция\1 регистрация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5595942"/>
            <a:ext cx="5689601" cy="3797300"/>
          </a:xfrm>
          <a:prstGeom prst="rect">
            <a:avLst/>
          </a:prstGeom>
          <a:noFill/>
        </p:spPr>
      </p:pic>
      <p:pic>
        <p:nvPicPr>
          <p:cNvPr id="4099" name="Picture 3" descr="C:\Users\STA\Desktop\на сайт  конференция\1 регистрация участни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82" y="1584328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6986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pic>
        <p:nvPicPr>
          <p:cNvPr id="46082" name="Picture 2" descr="C:\Users\STA\Desktop\на сайт  конференция\участник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5172">
            <a:off x="305905" y="1289636"/>
            <a:ext cx="3797300" cy="5689600"/>
          </a:xfrm>
          <a:prstGeom prst="rect">
            <a:avLst/>
          </a:prstGeom>
          <a:noFill/>
        </p:spPr>
      </p:pic>
      <p:pic>
        <p:nvPicPr>
          <p:cNvPr id="46083" name="Picture 3" descr="C:\Users\STA\Desktop\на сайт  конференция\участники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4519">
            <a:off x="2672496" y="2195400"/>
            <a:ext cx="3797300" cy="5689600"/>
          </a:xfrm>
          <a:prstGeom prst="rect">
            <a:avLst/>
          </a:prstGeom>
          <a:noFill/>
        </p:spPr>
      </p:pic>
      <p:pic>
        <p:nvPicPr>
          <p:cNvPr id="46084" name="Picture 4" descr="C:\Users\STA\Desktop\на сайт  конференция\участни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20" y="5524504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738158"/>
            <a:ext cx="6172200" cy="8396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конференции приняло участие более 30 человек из следующих учебных заведений:</a:t>
            </a:r>
          </a:p>
          <a:p>
            <a:pPr lvl="0"/>
            <a:r>
              <a:rPr lang="ru-RU" dirty="0" smtClean="0"/>
              <a:t>«</a:t>
            </a:r>
            <a:r>
              <a:rPr lang="ru-RU" dirty="0" err="1" smtClean="0"/>
              <a:t>Отрадненский</a:t>
            </a:r>
            <a:r>
              <a:rPr lang="ru-RU" dirty="0" smtClean="0"/>
              <a:t> нефтяной техникум», г. Отрадный</a:t>
            </a:r>
          </a:p>
          <a:p>
            <a:pPr lvl="0"/>
            <a:r>
              <a:rPr lang="ru-RU" dirty="0" err="1" smtClean="0"/>
              <a:t>Лянторский</a:t>
            </a:r>
            <a:r>
              <a:rPr lang="ru-RU" dirty="0" smtClean="0"/>
              <a:t> нефтяной техникум, г. </a:t>
            </a:r>
            <a:r>
              <a:rPr lang="ru-RU" dirty="0" err="1" smtClean="0"/>
              <a:t>Лянтор</a:t>
            </a:r>
            <a:endParaRPr lang="ru-RU" dirty="0" smtClean="0"/>
          </a:p>
          <a:p>
            <a:pPr lvl="0"/>
            <a:r>
              <a:rPr lang="ru-RU" dirty="0" err="1" smtClean="0"/>
              <a:t>Лангепасский</a:t>
            </a:r>
            <a:r>
              <a:rPr lang="ru-RU" dirty="0" smtClean="0"/>
              <a:t> нефтяной техникум, </a:t>
            </a:r>
            <a:r>
              <a:rPr lang="ru-RU" dirty="0" err="1" smtClean="0"/>
              <a:t>г.Лангепас</a:t>
            </a:r>
            <a:endParaRPr lang="ru-RU" dirty="0" smtClean="0"/>
          </a:p>
          <a:p>
            <a:pPr lvl="0"/>
            <a:r>
              <a:rPr lang="ru-RU" dirty="0" err="1" smtClean="0"/>
              <a:t>Нижневартовский</a:t>
            </a:r>
            <a:r>
              <a:rPr lang="ru-RU" dirty="0" smtClean="0"/>
              <a:t> нефтяной техникум, г.Нижневартовск</a:t>
            </a:r>
          </a:p>
          <a:p>
            <a:pPr lvl="0"/>
            <a:r>
              <a:rPr lang="ru-RU" dirty="0" err="1" smtClean="0"/>
              <a:t>Сургутский</a:t>
            </a:r>
            <a:r>
              <a:rPr lang="ru-RU" dirty="0" smtClean="0"/>
              <a:t> нефтяной техникум, г. Сургут</a:t>
            </a:r>
          </a:p>
          <a:p>
            <a:pPr lvl="0"/>
            <a:r>
              <a:rPr lang="ru-RU" dirty="0" smtClean="0"/>
              <a:t>Ташкентский Государственный Педагогический Университет имени Низами. Республика Узбекистан, г. Ташкент</a:t>
            </a:r>
          </a:p>
          <a:p>
            <a:pPr lvl="0"/>
            <a:r>
              <a:rPr lang="ru-RU" dirty="0" smtClean="0"/>
              <a:t>Югорский государственный университет, г. Ханты-Мансийск</a:t>
            </a:r>
          </a:p>
          <a:p>
            <a:pPr>
              <a:buNone/>
            </a:pPr>
            <a:r>
              <a:rPr lang="ru-RU" dirty="0" smtClean="0"/>
              <a:t>Конференция </a:t>
            </a:r>
            <a:r>
              <a:rPr lang="ru-RU" dirty="0" err="1" smtClean="0"/>
              <a:t>очно-заочная</a:t>
            </a:r>
            <a:r>
              <a:rPr lang="ru-RU" dirty="0" smtClean="0"/>
              <a:t>. Для участия в очном туре в читальном зале техникума собрались представители городов: </a:t>
            </a:r>
            <a:r>
              <a:rPr lang="ru-RU" dirty="0" err="1" smtClean="0"/>
              <a:t>Лянтор</a:t>
            </a:r>
            <a:r>
              <a:rPr lang="ru-RU" dirty="0" smtClean="0"/>
              <a:t>, </a:t>
            </a:r>
            <a:r>
              <a:rPr lang="ru-RU" dirty="0" err="1" smtClean="0"/>
              <a:t>Лангепас</a:t>
            </a:r>
            <a:r>
              <a:rPr lang="ru-RU" dirty="0" smtClean="0"/>
              <a:t>, Нижневартовск, Сургут. Они боролись за призовые места.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Приветственное слово </a:t>
            </a:r>
            <a:r>
              <a:rPr lang="ru-RU" dirty="0" err="1" smtClean="0"/>
              <a:t>дирктора</a:t>
            </a:r>
            <a:r>
              <a:rPr lang="ru-RU" dirty="0" smtClean="0"/>
              <a:t> </a:t>
            </a:r>
            <a:r>
              <a:rPr lang="ru-RU" dirty="0" err="1" smtClean="0"/>
              <a:t>Сургутского</a:t>
            </a:r>
            <a:r>
              <a:rPr lang="ru-RU" dirty="0" smtClean="0"/>
              <a:t> нефтяного техникума</a:t>
            </a:r>
            <a:endParaRPr lang="ru-RU" dirty="0"/>
          </a:p>
        </p:txBody>
      </p:sp>
      <p:pic>
        <p:nvPicPr>
          <p:cNvPr id="5122" name="Picture 2" descr="C:\Users\STA\Desktop\на сайт  конференция\3 приветственное слово директ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309794"/>
            <a:ext cx="5430023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6146" name="Picture 2" descr="C:\Users\STA\Desktop\на сайт  конференция\4 Пленарное заседание 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666852"/>
            <a:ext cx="5689600" cy="3797300"/>
          </a:xfrm>
          <a:prstGeom prst="rect">
            <a:avLst/>
          </a:prstGeom>
          <a:noFill/>
        </p:spPr>
      </p:pic>
      <p:pic>
        <p:nvPicPr>
          <p:cNvPr id="6147" name="Picture 3" descr="C:\Users\STA\Desktop\на сайт  конференция\4 пленарное заседание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20" y="5810256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Пленарное заседание</a:t>
            </a:r>
            <a:endParaRPr lang="ru-RU" dirty="0"/>
          </a:p>
        </p:txBody>
      </p:sp>
      <p:pic>
        <p:nvPicPr>
          <p:cNvPr id="7170" name="Picture 2" descr="C:\Users\STA\Desktop\на сайт  конференция\4 пленарное заседани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595414"/>
            <a:ext cx="5689600" cy="3797300"/>
          </a:xfrm>
          <a:prstGeom prst="rect">
            <a:avLst/>
          </a:prstGeom>
          <a:noFill/>
        </p:spPr>
      </p:pic>
      <p:pic>
        <p:nvPicPr>
          <p:cNvPr id="7171" name="Picture 3" descr="C:\Users\STA\Desktop\на сайт  конференция\4 пленарное заседание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667380"/>
            <a:ext cx="56896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652</Words>
  <PresentationFormat>Лист A4 (210x297 мм)</PresentationFormat>
  <Paragraphs>85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Представители ООО «Газпром переработка»</vt:lpstr>
      <vt:lpstr>Слайд 3</vt:lpstr>
      <vt:lpstr>В ожидании начала конференции</vt:lpstr>
      <vt:lpstr>Регистрация участников</vt:lpstr>
      <vt:lpstr>Слайд 6</vt:lpstr>
      <vt:lpstr>Приветственное слово дирктора Сургутского нефтяного техникума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Пленарное заседание</vt:lpstr>
      <vt:lpstr>Работа 1 секции</vt:lpstr>
      <vt:lpstr>Работа 1 секции</vt:lpstr>
      <vt:lpstr>Работа 1 секции</vt:lpstr>
      <vt:lpstr>Работа 1 секции</vt:lpstr>
      <vt:lpstr>Работа 1 секции</vt:lpstr>
      <vt:lpstr>Работа 2 секции</vt:lpstr>
      <vt:lpstr>Работа 2 секции</vt:lpstr>
      <vt:lpstr>Работа 2 секции</vt:lpstr>
      <vt:lpstr>Работа 2 секции</vt:lpstr>
      <vt:lpstr>Работа 2 секции</vt:lpstr>
      <vt:lpstr>Посещение участниками музея техникума</vt:lpstr>
      <vt:lpstr>Посещение участниками музея техникума</vt:lpstr>
      <vt:lpstr>Посещение участниками музея техникума</vt:lpstr>
      <vt:lpstr>Посещение участниками музея техникума</vt:lpstr>
      <vt:lpstr>Посещение участниками музея техникума</vt:lpstr>
      <vt:lpstr>Секция 1. (Направления работы: ЭКОЛОГИЯ, РАЗРАБОТКА И ЭКСПЛУАТАЦИЯ НЕФТЯНЫХ И ГАЗОВЫХ МЕСТОРОЖДЕНИЙ, ПЕРЕРАБОТКА НЕФТИ И ГАЗА, ЭКОНОМИКА И БУХГАЛТЕРСКИЙ УЧЕТ В НЕФТЕГАЗОВОЙ ОТРАСЛИ) </vt:lpstr>
      <vt:lpstr>Награждение победителей</vt:lpstr>
      <vt:lpstr>Награждение победителей</vt:lpstr>
      <vt:lpstr>Секция 2. (Направления работы: МОНТАЖ И ТЕХНИЧЕСКАЯ ЭКСПЛУАТАЦИЯ ПРОМЫШЛЕННОГО ОБОРУДОВАНИЯ, ТЕХНИЧЕСКОЕ ОБСЛУЖИВАНИЕ И РЕМОНТ АВТОМОБИЛЬНОГО ТРАНСПОРТА) </vt:lpstr>
      <vt:lpstr>Награждение победителей</vt:lpstr>
      <vt:lpstr>Награждение победителей</vt:lpstr>
      <vt:lpstr>Подведение итогов</vt:lpstr>
      <vt:lpstr>Подведение итогов</vt:lpstr>
      <vt:lpstr>Подведение итогов</vt:lpstr>
      <vt:lpstr>Подведение итогов</vt:lpstr>
      <vt:lpstr>Подведение итогов</vt:lpstr>
      <vt:lpstr>Подведение итогов</vt:lpstr>
      <vt:lpstr>Результаты Интеллектуальной игры "Эрудиты": </vt:lpstr>
      <vt:lpstr>Интеллектуальная игра</vt:lpstr>
      <vt:lpstr>Интеллектуальная игра</vt:lpstr>
      <vt:lpstr>Интеллектуальная игра</vt:lpstr>
      <vt:lpstr>Интеллектуальная игра</vt:lpstr>
      <vt:lpstr>Интеллектуальная игра</vt:lpstr>
      <vt:lpstr>Участники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</dc:creator>
  <cp:lastModifiedBy>STA</cp:lastModifiedBy>
  <cp:revision>15</cp:revision>
  <dcterms:created xsi:type="dcterms:W3CDTF">2015-04-09T15:05:43Z</dcterms:created>
  <dcterms:modified xsi:type="dcterms:W3CDTF">2015-04-13T11:22:41Z</dcterms:modified>
</cp:coreProperties>
</file>