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9BB0C-7557-427B-9CAB-7C824B2A801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AC1D54-8321-4C02-B202-197DD5390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172200" cy="1894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ТРАВМАТИЧЕСКИЙ ШОК: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СТАДИИ, ПРИЧИНЫ, ПРИЗНАКИ И ПЕРВАЯ ПОМОЩЬ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ncrease-in-TBI-Awareness-on-People.jpg"/>
          <p:cNvPicPr>
            <a:picLocks noChangeAspect="1"/>
          </p:cNvPicPr>
          <p:nvPr/>
        </p:nvPicPr>
        <p:blipFill>
          <a:blip r:embed="rId2" cstate="print"/>
          <a:srcRect t="36802"/>
          <a:stretch>
            <a:fillRect/>
          </a:stretch>
        </p:blipFill>
        <p:spPr>
          <a:xfrm>
            <a:off x="2411760" y="2492896"/>
            <a:ext cx="6038800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309320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Борисенко Б.Б.</a:t>
            </a:r>
          </a:p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учитель ОБЖ ГБОУ школа №110 Выборгского района Санкт-Петербурга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0"/>
            <a:ext cx="6120680" cy="65973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СИМПТОМЫ:</a:t>
            </a:r>
          </a:p>
          <a:p>
            <a:pPr lvl="0">
              <a:spcBef>
                <a:spcPct val="0"/>
              </a:spcBef>
            </a:pPr>
            <a:r>
              <a:rPr lang="ru-RU" sz="2800" dirty="0" smtClean="0"/>
              <a:t> </a:t>
            </a:r>
            <a:r>
              <a:rPr lang="ru-RU" sz="2400" dirty="0"/>
              <a:t>При шоковом состоянии наблюдаются те же симптомы, что и при сильных внутренних или наружных кровотечениях. </a:t>
            </a:r>
            <a:endParaRPr lang="ru-RU" sz="2400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Бледная </a:t>
            </a:r>
            <a:r>
              <a:rPr lang="ru-RU" sz="2400" dirty="0">
                <a:solidFill>
                  <a:srgbClr val="FF0000"/>
                </a:solidFill>
              </a:rPr>
              <a:t>кожа, которая может быть влажной и холодной на ощупь.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Ощущение </a:t>
            </a:r>
            <a:r>
              <a:rPr lang="ru-RU" sz="2400" dirty="0">
                <a:solidFill>
                  <a:srgbClr val="FF0000"/>
                </a:solidFill>
              </a:rPr>
              <a:t>сухости во рту, жажда. Частое дыхание.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Слабость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Слабый </a:t>
            </a:r>
            <a:r>
              <a:rPr lang="ru-RU" sz="2400" dirty="0">
                <a:solidFill>
                  <a:srgbClr val="FF0000"/>
                </a:solidFill>
              </a:rPr>
              <a:t>и учащенный пульс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Беспокойство.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Спутанное </a:t>
            </a:r>
            <a:r>
              <a:rPr lang="ru-RU" sz="2400" dirty="0">
                <a:solidFill>
                  <a:srgbClr val="FF0000"/>
                </a:solidFill>
              </a:rPr>
              <a:t>сознание, возможна потеря </a:t>
            </a:r>
            <a:r>
              <a:rPr lang="ru-RU" sz="2400" dirty="0" smtClean="0">
                <a:solidFill>
                  <a:srgbClr val="FF0000"/>
                </a:solidFill>
              </a:rPr>
              <a:t>сознания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0"/>
            <a:ext cx="6120680" cy="42930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ru-RU" sz="2800" dirty="0" smtClean="0"/>
              <a:t> </a:t>
            </a:r>
            <a:r>
              <a:rPr lang="ru-RU" sz="2400" dirty="0"/>
              <a:t>Первая помощь при травматическом шоке в первую очередь подразумевает устранение причин вызвавших его. Поэтому необходимо снять боль или ее уменьшить, остановить возникшее кровотечение и провести мероприятия по улучшению дыхательной и сердечной </a:t>
            </a:r>
            <a:r>
              <a:rPr lang="ru-RU" sz="2400" dirty="0" smtClean="0"/>
              <a:t>деятельности. </a:t>
            </a:r>
          </a:p>
          <a:p>
            <a:pPr lvl="0">
              <a:spcBef>
                <a:spcPct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crease-in-TBI-Awareness-on-People.jpg"/>
          <p:cNvPicPr>
            <a:picLocks noChangeAspect="1"/>
          </p:cNvPicPr>
          <p:nvPr/>
        </p:nvPicPr>
        <p:blipFill>
          <a:blip r:embed="rId2" cstate="print"/>
          <a:srcRect t="36711"/>
          <a:stretch>
            <a:fillRect/>
          </a:stretch>
        </p:blipFill>
        <p:spPr>
          <a:xfrm>
            <a:off x="2843808" y="3933056"/>
            <a:ext cx="4621577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-243408"/>
            <a:ext cx="7092280" cy="42930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ru-RU" sz="2400" b="1" cap="all" dirty="0">
                <a:solidFill>
                  <a:srgbClr val="C00000"/>
                </a:solidFill>
              </a:rPr>
              <a:t>До приезда врачей самостоятельно можно провести ряд процедур, которые способны улучшить состояние пострадавшего: </a:t>
            </a:r>
            <a:endParaRPr lang="ru-RU" sz="2400" b="1" cap="all" dirty="0" smtClean="0">
              <a:solidFill>
                <a:srgbClr val="C00000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/>
              <a:t>Накрыть </a:t>
            </a:r>
            <a:r>
              <a:rPr lang="ru-RU" sz="2400" dirty="0"/>
              <a:t>человека одеялом или пальто, чтобы поддержать оптимальную температуру, но избегать перегрева. Особенно это мероприятие важно в холодное время года;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icago-auto-crash-attorney-chronic-pain.jpg"/>
          <p:cNvPicPr>
            <a:picLocks noChangeAspect="1"/>
          </p:cNvPicPr>
          <p:nvPr/>
        </p:nvPicPr>
        <p:blipFill>
          <a:blip r:embed="rId2" cstate="print"/>
          <a:srcRect t="6716" b="14925"/>
          <a:stretch>
            <a:fillRect/>
          </a:stretch>
        </p:blipFill>
        <p:spPr>
          <a:xfrm>
            <a:off x="2555776" y="4187256"/>
            <a:ext cx="5112568" cy="267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814d28962561.jpeg.png"/>
          <p:cNvPicPr>
            <a:picLocks noChangeAspect="1"/>
          </p:cNvPicPr>
          <p:nvPr/>
        </p:nvPicPr>
        <p:blipFill>
          <a:blip r:embed="rId2" cstate="print"/>
          <a:srcRect t="6877" b="13326"/>
          <a:stretch>
            <a:fillRect/>
          </a:stretch>
        </p:blipFill>
        <p:spPr>
          <a:xfrm>
            <a:off x="3131840" y="4365104"/>
            <a:ext cx="4248472" cy="23042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-171400"/>
            <a:ext cx="6804248" cy="47525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Уложить на ровную поверхность. Туловище и голова должны быть на одном уровне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Если </a:t>
            </a:r>
            <a:r>
              <a:rPr lang="ru-RU" sz="2800" dirty="0">
                <a:solidFill>
                  <a:srgbClr val="C00000"/>
                </a:solidFill>
              </a:rPr>
              <a:t>имеется подозрение на повреждение позвоночника, то человека трогать нельзя; 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Ноги </a:t>
            </a:r>
            <a:r>
              <a:rPr lang="ru-RU" sz="2800" dirty="0">
                <a:solidFill>
                  <a:srgbClr val="C00000"/>
                </a:solidFill>
              </a:rPr>
              <a:t>рекомендуется поднять, это улучшит кровообращение важных органов.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-171400"/>
            <a:ext cx="6804248" cy="39604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Этого делать нельзя, если у пострадавшего травма шеи, головы, голени, бедра, подозрение на инсульт или инфаркт; 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Пострадавшему </a:t>
            </a:r>
            <a:r>
              <a:rPr lang="ru-RU" sz="2800" dirty="0">
                <a:solidFill>
                  <a:srgbClr val="C00000"/>
                </a:solidFill>
              </a:rPr>
              <a:t>следует дать обезболивающее.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крайнем случае, можно дать немного спирта или водки;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1013822-gemorragicheskiy-shok-neotlozhnaya-pomo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86021"/>
            <a:ext cx="4283968" cy="2771979"/>
          </a:xfrm>
          <a:prstGeom prst="rect">
            <a:avLst/>
          </a:prstGeom>
        </p:spPr>
      </p:pic>
      <p:pic>
        <p:nvPicPr>
          <p:cNvPr id="6" name="Рисунок 5" descr="15-03-2015-n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61904"/>
            <a:ext cx="4968552" cy="279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260648"/>
            <a:ext cx="6804248" cy="39604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Чтобы </a:t>
            </a:r>
            <a:r>
              <a:rPr lang="ru-RU" sz="2800" dirty="0">
                <a:solidFill>
                  <a:srgbClr val="C00000"/>
                </a:solidFill>
              </a:rPr>
              <a:t>обеспечить свободное дыхание необходимо расстегнуть одежду, удалить мешающие инородные тела из дыхательных путей.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Если </a:t>
            </a:r>
            <a:r>
              <a:rPr lang="ru-RU" sz="2800" dirty="0">
                <a:solidFill>
                  <a:srgbClr val="C00000"/>
                </a:solidFill>
              </a:rPr>
              <a:t>дыхание отсутствует, то приступить к искусственной вентиляции легких (рот в нос или рот в рот)</a:t>
            </a:r>
          </a:p>
        </p:txBody>
      </p:sp>
      <p:pic>
        <p:nvPicPr>
          <p:cNvPr id="9" name="Рисунок 8" descr="85b2451ab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33144"/>
            <a:ext cx="5229936" cy="2224856"/>
          </a:xfrm>
          <a:prstGeom prst="rect">
            <a:avLst/>
          </a:prstGeom>
        </p:spPr>
      </p:pic>
      <p:pic>
        <p:nvPicPr>
          <p:cNvPr id="10" name="Рисунок 9" descr="c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720" y="4093464"/>
            <a:ext cx="4145280" cy="276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188640"/>
            <a:ext cx="7452320" cy="63367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</a:rPr>
              <a:t>Наружное </a:t>
            </a:r>
            <a:r>
              <a:rPr lang="ru-RU" sz="2700" dirty="0">
                <a:solidFill>
                  <a:srgbClr val="C00000"/>
                </a:solidFill>
              </a:rPr>
              <a:t>кровотечение нужно постараться остановить с помощью давящей повязки, жгута, тампонады раны и т. д. </a:t>
            </a:r>
            <a:endParaRPr lang="ru-RU" sz="27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</a:rPr>
              <a:t>Необходимо </a:t>
            </a:r>
            <a:r>
              <a:rPr lang="ru-RU" sz="2700" dirty="0">
                <a:solidFill>
                  <a:srgbClr val="C00000"/>
                </a:solidFill>
              </a:rPr>
              <a:t>учесть, что дети отличаются особой чувствительностью к потере крови; </a:t>
            </a:r>
            <a:endParaRPr lang="ru-RU" sz="27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</a:rPr>
              <a:t>Имеющиеся </a:t>
            </a:r>
            <a:r>
              <a:rPr lang="ru-RU" sz="2700" dirty="0">
                <a:solidFill>
                  <a:srgbClr val="C00000"/>
                </a:solidFill>
              </a:rPr>
              <a:t>раны закрыть первичной повязкой; </a:t>
            </a:r>
            <a:endParaRPr lang="ru-RU" sz="27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</a:rPr>
              <a:t>Поговорить</a:t>
            </a:r>
            <a:r>
              <a:rPr lang="ru-RU" sz="2700" dirty="0">
                <a:solidFill>
                  <a:srgbClr val="C00000"/>
                </a:solidFill>
              </a:rPr>
              <a:t>, успокоить пострадавшего, не давать ему двигаться; </a:t>
            </a:r>
            <a:endParaRPr lang="ru-RU" sz="27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</a:rPr>
              <a:t>Обеспечить </a:t>
            </a:r>
            <a:r>
              <a:rPr lang="ru-RU" sz="2700" dirty="0">
                <a:solidFill>
                  <a:srgbClr val="C00000"/>
                </a:solidFill>
              </a:rPr>
              <a:t>бережную транспортировку в лечебное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88640"/>
            <a:ext cx="7236296" cy="63367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Если </a:t>
            </a:r>
            <a:r>
              <a:rPr lang="ru-RU" sz="3000" dirty="0">
                <a:solidFill>
                  <a:srgbClr val="C00000"/>
                </a:solidFill>
              </a:rPr>
              <a:t>пациент находится в сознании, и при этом у него отсутствуют травмы брюшной полости, то можно дать небольшое количество алкоголя (150 г.), сладкий чай, обильное питье (половина ложка питьевой соды, одна чайная ложка обыкновенной соли на один литр воды). </a:t>
            </a:r>
            <a:endParaRPr lang="ru-RU" sz="30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наличии травмы, кровотечении в брюшной полости ни в коем случае нельзя давать пить!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0"/>
            <a:ext cx="7236296" cy="381642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НЕ СЛЕДУЕТ ДЕЛАТЬ ПРИ ТРАВМАТИЧЕСКОМ ШОКЕ </a:t>
            </a: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Нельзя </a:t>
            </a:r>
            <a:r>
              <a:rPr lang="ru-RU" sz="3000" dirty="0">
                <a:solidFill>
                  <a:srgbClr val="C00000"/>
                </a:solidFill>
              </a:rPr>
              <a:t>оставлять пострадавшего одного. </a:t>
            </a:r>
            <a:endParaRPr lang="ru-RU" sz="30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Не </a:t>
            </a:r>
            <a:r>
              <a:rPr lang="ru-RU" sz="3000" dirty="0">
                <a:solidFill>
                  <a:srgbClr val="C00000"/>
                </a:solidFill>
              </a:rPr>
              <a:t>следует без необходимости переносить больного.</a:t>
            </a:r>
          </a:p>
        </p:txBody>
      </p:sp>
      <p:pic>
        <p:nvPicPr>
          <p:cNvPr id="4" name="Рисунок 3" descr="shutterstock_400808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28518"/>
            <a:ext cx="4248472" cy="2829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2348880"/>
            <a:ext cx="7236296" cy="381642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Нельзя </a:t>
            </a:r>
            <a:r>
              <a:rPr lang="ru-RU" sz="3000" dirty="0">
                <a:solidFill>
                  <a:srgbClr val="C00000"/>
                </a:solidFill>
              </a:rPr>
              <a:t>самостоятельно пытаться вправить или выпрямить поврежденную конечность. Это приводит к усилению травматического шока. </a:t>
            </a:r>
            <a:endParaRPr lang="ru-RU" sz="3000" dirty="0" smtClean="0">
              <a:solidFill>
                <a:srgbClr val="C0000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Не </a:t>
            </a:r>
            <a:r>
              <a:rPr lang="ru-RU" sz="3000" dirty="0">
                <a:solidFill>
                  <a:srgbClr val="C00000"/>
                </a:solidFill>
              </a:rPr>
              <a:t>следует накладывать шину, предварительно не остановив кровотечение, так как оно может усилиться. Это усугубит шоковое состояние, возможен летальный исход.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Травматический шок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smtClean="0"/>
              <a:t>патологическое состояние, угрожающее жизни больного, которое возникает из-за тяжелых травм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733256"/>
            <a:ext cx="6172200" cy="1371600"/>
          </a:xfrm>
        </p:spPr>
        <p:txBody>
          <a:bodyPr/>
          <a:lstStyle/>
          <a:p>
            <a:r>
              <a:rPr lang="ru-RU" dirty="0" smtClean="0"/>
              <a:t>Своевременно оказанная первая медицинская помощь при травматическом шоке может спасти жизнь</a:t>
            </a:r>
            <a:endParaRPr lang="ru-RU" dirty="0"/>
          </a:p>
        </p:txBody>
      </p:sp>
      <p:pic>
        <p:nvPicPr>
          <p:cNvPr id="4" name="Рисунок 3" descr="637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446506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32656"/>
            <a:ext cx="7236296" cy="2304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Нельзя </a:t>
            </a:r>
            <a:r>
              <a:rPr lang="ru-RU" sz="3000" dirty="0">
                <a:solidFill>
                  <a:srgbClr val="C00000"/>
                </a:solidFill>
              </a:rPr>
              <a:t>извлекать из раны нож, осколки и другие предметы самостоятельно. Это может усилить кровотечение, боль, шоковое состояние. </a:t>
            </a:r>
            <a:endParaRPr lang="ru-RU" sz="3000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 descr="april-fools-day-movie-1986-knife-in-the-stomach.jpg"/>
          <p:cNvPicPr>
            <a:picLocks noChangeAspect="1"/>
          </p:cNvPicPr>
          <p:nvPr/>
        </p:nvPicPr>
        <p:blipFill>
          <a:blip r:embed="rId2" cstate="print"/>
          <a:srcRect l="18500"/>
          <a:stretch>
            <a:fillRect/>
          </a:stretch>
        </p:blipFill>
        <p:spPr>
          <a:xfrm>
            <a:off x="1691680" y="3000375"/>
            <a:ext cx="745232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332656"/>
            <a:ext cx="7236296" cy="2304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</a:rPr>
              <a:t>Если </a:t>
            </a:r>
            <a:r>
              <a:rPr lang="ru-RU" sz="3000" dirty="0">
                <a:solidFill>
                  <a:srgbClr val="C00000"/>
                </a:solidFill>
              </a:rPr>
              <a:t>первая медицинская помощь при шоке оказана несвоевременно, то его более легкие формы могут перейти в тяжелые.</a:t>
            </a:r>
          </a:p>
        </p:txBody>
      </p:sp>
      <p:pic>
        <p:nvPicPr>
          <p:cNvPr id="4" name="Рисунок 3" descr="0_80ed8_374e8717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272" y="2804766"/>
            <a:ext cx="6552728" cy="405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04664"/>
            <a:ext cx="6768752" cy="57606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лечении травматического шока у пострадавших главное оказать помощь в комплексе, </a:t>
            </a:r>
            <a:r>
              <a:rPr lang="ru-RU" sz="3200" b="1" dirty="0" smtClean="0">
                <a:solidFill>
                  <a:srgbClr val="C00000"/>
                </a:solidFill>
              </a:rPr>
              <a:t>выявляя нарушения </a:t>
            </a:r>
            <a:r>
              <a:rPr lang="ru-RU" sz="3200" b="1" dirty="0">
                <a:solidFill>
                  <a:srgbClr val="C00000"/>
                </a:solidFill>
              </a:rPr>
              <a:t>важных функций организма и проведение мероприятий с целью устранения </a:t>
            </a:r>
            <a:r>
              <a:rPr lang="ru-RU" sz="3200" b="1" dirty="0" err="1">
                <a:solidFill>
                  <a:srgbClr val="C00000"/>
                </a:solidFill>
              </a:rPr>
              <a:t>жизнеугрожающих</a:t>
            </a:r>
            <a:r>
              <a:rPr lang="ru-RU" sz="3200" b="1" dirty="0">
                <a:solidFill>
                  <a:srgbClr val="C00000"/>
                </a:solidFill>
              </a:rPr>
              <a:t> состояний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1030266"/>
          </a:xfrm>
        </p:spPr>
        <p:txBody>
          <a:bodyPr>
            <a:normAutofit/>
          </a:bodyPr>
          <a:lstStyle/>
          <a:p>
            <a:r>
              <a:rPr lang="ru-RU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травматическому шоку  приводят: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4077072"/>
            <a:ext cx="6172200" cy="254243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черепно-мозговая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тяжелые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огнестрельные ранения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 живота с повреждениями внутренних органов;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переломы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 таза;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операции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travmi_fot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701900" cy="1799217"/>
          </a:xfrm>
          <a:prstGeom prst="rect">
            <a:avLst/>
          </a:prstGeom>
        </p:spPr>
      </p:pic>
      <p:pic>
        <p:nvPicPr>
          <p:cNvPr id="8" name="Рисунок 7" descr="a24_1113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8831" y="1412776"/>
            <a:ext cx="2613329" cy="1800200"/>
          </a:xfrm>
          <a:prstGeom prst="rect">
            <a:avLst/>
          </a:prstGeom>
        </p:spPr>
      </p:pic>
      <p:pic>
        <p:nvPicPr>
          <p:cNvPr id="9" name="Рисунок 8" descr="z_0ca639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024" y="1412776"/>
            <a:ext cx="2701352" cy="18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540352" cy="1030266"/>
          </a:xfrm>
        </p:spPr>
        <p:txBody>
          <a:bodyPr>
            <a:normAutofit/>
          </a:bodyPr>
          <a:lstStyle/>
          <a:p>
            <a:r>
              <a:rPr lang="ru-RU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причина развития травматического шока :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7784" y="1628800"/>
            <a:ext cx="6316216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быстрая потеря большого объема плазмы или крови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Slit_Wrists_by_Mato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825552"/>
            <a:ext cx="606883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0"/>
            <a:ext cx="6388224" cy="41044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данного вида шока важна не величина кровопотери, а ее скорость, так как организм больного не успевает приспособиться и адаптироваться.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шоковое состояние чаще возникает при ранении крупных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артерий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krovotecheniya_vidi.jpg"/>
          <p:cNvPicPr>
            <a:picLocks noChangeAspect="1"/>
          </p:cNvPicPr>
          <p:nvPr/>
        </p:nvPicPr>
        <p:blipFill>
          <a:blip r:embed="rId2" cstate="print"/>
          <a:srcRect b="48671"/>
          <a:stretch>
            <a:fillRect/>
          </a:stretch>
        </p:blipFill>
        <p:spPr>
          <a:xfrm>
            <a:off x="2555776" y="4503812"/>
            <a:ext cx="5597689" cy="235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0"/>
            <a:ext cx="6192688" cy="19888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Тяжесть шока усугубляет сильная боль и нервно-психический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20888"/>
            <a:ext cx="6326994" cy="3910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3933056"/>
            <a:ext cx="6192688" cy="30963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к развитию травматического шока приводят травмы с повреждением особенно чувствительных зон (шея, промежность) и жизненно важных органов.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port-2015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0"/>
            <a:ext cx="5544616" cy="369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692696"/>
            <a:ext cx="8388424" cy="31683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Тяжесть шока в данных случаях определяется интенсивностью болевого синдрома, величиной кровопотери, степенью сохранности функции органов и характером травмы</a:t>
            </a:r>
          </a:p>
          <a:p>
            <a:pPr lvl="0">
              <a:spcBef>
                <a:spcPct val="0"/>
              </a:spcBef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41539437_1334270921_73.jpg"/>
          <p:cNvPicPr>
            <a:picLocks noChangeAspect="1"/>
          </p:cNvPicPr>
          <p:nvPr/>
        </p:nvPicPr>
        <p:blipFill>
          <a:blip r:embed="rId2" cstate="print"/>
          <a:srcRect b="8269"/>
          <a:stretch>
            <a:fillRect/>
          </a:stretch>
        </p:blipFill>
        <p:spPr>
          <a:xfrm>
            <a:off x="3419872" y="2919888"/>
            <a:ext cx="5724128" cy="393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5536" y="1340768"/>
            <a:ext cx="4248472" cy="1726451"/>
            <a:chOff x="395536" y="1340768"/>
            <a:chExt cx="4248472" cy="1726451"/>
          </a:xfrm>
        </p:grpSpPr>
        <p:sp>
          <p:nvSpPr>
            <p:cNvPr id="8" name="TextBox 7"/>
            <p:cNvSpPr txBox="1"/>
            <p:nvPr/>
          </p:nvSpPr>
          <p:spPr>
            <a:xfrm>
              <a:off x="395536" y="2420888"/>
              <a:ext cx="4176464" cy="646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ПЕРВИЧНЫЙ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3203848" y="1340768"/>
              <a:ext cx="1440160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4788024" y="980728"/>
            <a:ext cx="4176464" cy="2806571"/>
            <a:chOff x="4644008" y="1340768"/>
            <a:chExt cx="4176464" cy="2806571"/>
          </a:xfrm>
        </p:grpSpPr>
        <p:sp>
          <p:nvSpPr>
            <p:cNvPr id="9" name="TextBox 8"/>
            <p:cNvSpPr txBox="1"/>
            <p:nvPr/>
          </p:nvSpPr>
          <p:spPr>
            <a:xfrm>
              <a:off x="4644008" y="3501008"/>
              <a:ext cx="4176464" cy="646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ВТОРИЧНЫЙ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4932040" y="1340768"/>
              <a:ext cx="2160240" cy="21602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7544" y="3284984"/>
            <a:ext cx="3816424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возникает сразу после травмы как непосредственная реакция на нее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3933056"/>
            <a:ext cx="3816424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развивается через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4-24 </a:t>
            </a:r>
            <a:r>
              <a:rPr lang="ru-RU" sz="2800" dirty="0"/>
              <a:t>часа после появления травмы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9832" y="5380672"/>
            <a:ext cx="6084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Зачастую возникает в результате дополнительной </a:t>
            </a:r>
            <a:r>
              <a:rPr lang="ru-RU" dirty="0" err="1"/>
              <a:t>травматизации</a:t>
            </a:r>
            <a:r>
              <a:rPr lang="ru-RU" dirty="0"/>
              <a:t> (охлаждении, при транспортировке, возобновившемся кровотечении). Наиболее распространенная разновидность вторичного шока – послеоперационный шок у раненых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692696"/>
            <a:ext cx="201622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689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Эркер</vt:lpstr>
      <vt:lpstr>ТРАВМАТИЧЕСКИЙ ШОК: СТАДИИ, ПРИЧИНЫ, ПРИЗНАКИ И ПЕРВАЯ ПОМОЩЬ</vt:lpstr>
      <vt:lpstr>Травматический шок – патологическое состояние, угрожающее жизни больного, которое возникает из-за тяжелых травм </vt:lpstr>
      <vt:lpstr>К  травматическому шоку  приводят: </vt:lpstr>
      <vt:lpstr>Главная причина развития травматического шока :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ТРАВМАТИЧЕСКИЙ ШОК: СТАДИИ, ПРИЧИНЫ, ПРИЗНАКИ И ПЕРВАЯ ПОМОЩЬ</dc:title>
  <dc:creator>Boris</dc:creator>
  <cp:lastModifiedBy>Windows User</cp:lastModifiedBy>
  <cp:revision>21</cp:revision>
  <dcterms:created xsi:type="dcterms:W3CDTF">2017-01-06T16:49:09Z</dcterms:created>
  <dcterms:modified xsi:type="dcterms:W3CDTF">2017-01-06T18:39:31Z</dcterms:modified>
</cp:coreProperties>
</file>